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12192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558"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pic>
        <p:nvPicPr>
          <p:cNvPr id="17" name="bg object 17"/>
          <p:cNvPicPr/>
          <p:nvPr/>
        </p:nvPicPr>
        <p:blipFill>
          <a:blip r:embed="rId3" cstate="print"/>
          <a:stretch>
            <a:fillRect/>
          </a:stretch>
        </p:blipFill>
        <p:spPr>
          <a:xfrm>
            <a:off x="10585704" y="1969008"/>
            <a:ext cx="1603248" cy="149351"/>
          </a:xfrm>
          <a:prstGeom prst="rect">
            <a:avLst/>
          </a:prstGeom>
        </p:spPr>
      </p:pic>
      <p:sp>
        <p:nvSpPr>
          <p:cNvPr id="18" name="bg object 18"/>
          <p:cNvSpPr/>
          <p:nvPr/>
        </p:nvSpPr>
        <p:spPr>
          <a:xfrm>
            <a:off x="10585826" y="609600"/>
            <a:ext cx="1603375" cy="1368425"/>
          </a:xfrm>
          <a:custGeom>
            <a:avLst/>
            <a:gdLst/>
            <a:ahLst/>
            <a:cxnLst/>
            <a:rect l="l" t="t" r="r" b="b"/>
            <a:pathLst>
              <a:path w="1603375" h="1368425">
                <a:moveTo>
                  <a:pt x="1602996" y="0"/>
                </a:moveTo>
                <a:lnTo>
                  <a:pt x="0" y="0"/>
                </a:lnTo>
                <a:lnTo>
                  <a:pt x="0" y="1368197"/>
                </a:lnTo>
                <a:lnTo>
                  <a:pt x="1602996" y="1368197"/>
                </a:lnTo>
                <a:lnTo>
                  <a:pt x="1602996" y="0"/>
                </a:lnTo>
                <a:close/>
              </a:path>
            </a:pathLst>
          </a:custGeom>
          <a:solidFill>
            <a:srgbClr val="F09415"/>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00" b="0" i="0">
                <a:solidFill>
                  <a:schemeClr val="bg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7/5/2021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7/5/2021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7/5/2021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pic>
        <p:nvPicPr>
          <p:cNvPr id="17" name="bg object 17"/>
          <p:cNvPicPr/>
          <p:nvPr/>
        </p:nvPicPr>
        <p:blipFill>
          <a:blip r:embed="rId8" cstate="print"/>
          <a:stretch>
            <a:fillRect/>
          </a:stretch>
        </p:blipFill>
        <p:spPr>
          <a:xfrm>
            <a:off x="0" y="5928359"/>
            <a:ext cx="10439400" cy="323088"/>
          </a:xfrm>
          <a:prstGeom prst="rect">
            <a:avLst/>
          </a:prstGeom>
        </p:spPr>
      </p:pic>
      <p:pic>
        <p:nvPicPr>
          <p:cNvPr id="18" name="bg object 18"/>
          <p:cNvPicPr/>
          <p:nvPr/>
        </p:nvPicPr>
        <p:blipFill>
          <a:blip r:embed="rId9" cstate="print"/>
          <a:stretch>
            <a:fillRect/>
          </a:stretch>
        </p:blipFill>
        <p:spPr>
          <a:xfrm>
            <a:off x="10585704" y="5928359"/>
            <a:ext cx="1603248" cy="146304"/>
          </a:xfrm>
          <a:prstGeom prst="rect">
            <a:avLst/>
          </a:prstGeom>
        </p:spPr>
      </p:pic>
      <p:sp>
        <p:nvSpPr>
          <p:cNvPr id="19" name="bg object 19"/>
          <p:cNvSpPr/>
          <p:nvPr/>
        </p:nvSpPr>
        <p:spPr>
          <a:xfrm>
            <a:off x="0" y="4567988"/>
            <a:ext cx="10438130" cy="1368425"/>
          </a:xfrm>
          <a:custGeom>
            <a:avLst/>
            <a:gdLst/>
            <a:ahLst/>
            <a:cxnLst/>
            <a:rect l="l" t="t" r="r" b="b"/>
            <a:pathLst>
              <a:path w="10438130" h="1368425">
                <a:moveTo>
                  <a:pt x="10437811" y="0"/>
                </a:moveTo>
                <a:lnTo>
                  <a:pt x="0" y="0"/>
                </a:lnTo>
                <a:lnTo>
                  <a:pt x="0" y="1368197"/>
                </a:lnTo>
                <a:lnTo>
                  <a:pt x="10437811" y="1368197"/>
                </a:lnTo>
                <a:lnTo>
                  <a:pt x="10437811" y="0"/>
                </a:lnTo>
                <a:close/>
              </a:path>
            </a:pathLst>
          </a:custGeom>
          <a:solidFill>
            <a:srgbClr val="262626"/>
          </a:solidFill>
        </p:spPr>
        <p:txBody>
          <a:bodyPr wrap="square" lIns="0" tIns="0" rIns="0" bIns="0" rtlCol="0"/>
          <a:lstStyle/>
          <a:p>
            <a:endParaRPr/>
          </a:p>
        </p:txBody>
      </p:sp>
      <p:sp>
        <p:nvSpPr>
          <p:cNvPr id="20" name="bg object 20"/>
          <p:cNvSpPr/>
          <p:nvPr/>
        </p:nvSpPr>
        <p:spPr>
          <a:xfrm>
            <a:off x="10585825" y="4567988"/>
            <a:ext cx="1603375" cy="1368425"/>
          </a:xfrm>
          <a:custGeom>
            <a:avLst/>
            <a:gdLst/>
            <a:ahLst/>
            <a:cxnLst/>
            <a:rect l="l" t="t" r="r" b="b"/>
            <a:pathLst>
              <a:path w="1603375" h="1368425">
                <a:moveTo>
                  <a:pt x="1602996" y="0"/>
                </a:moveTo>
                <a:lnTo>
                  <a:pt x="0" y="0"/>
                </a:lnTo>
                <a:lnTo>
                  <a:pt x="0" y="1368197"/>
                </a:lnTo>
                <a:lnTo>
                  <a:pt x="1602996" y="1368197"/>
                </a:lnTo>
                <a:lnTo>
                  <a:pt x="1602996" y="0"/>
                </a:lnTo>
                <a:close/>
              </a:path>
            </a:pathLst>
          </a:custGeom>
          <a:solidFill>
            <a:srgbClr val="F09415"/>
          </a:solidFill>
        </p:spPr>
        <p:txBody>
          <a:bodyPr wrap="square" lIns="0" tIns="0" rIns="0" bIns="0" rtlCol="0"/>
          <a:lstStyle/>
          <a:p>
            <a:endParaRPr/>
          </a:p>
        </p:txBody>
      </p:sp>
      <p:sp>
        <p:nvSpPr>
          <p:cNvPr id="2" name="Holder 2"/>
          <p:cNvSpPr>
            <a:spLocks noGrp="1"/>
          </p:cNvSpPr>
          <p:nvPr>
            <p:ph type="title"/>
          </p:nvPr>
        </p:nvSpPr>
        <p:spPr>
          <a:xfrm>
            <a:off x="5019040" y="731011"/>
            <a:ext cx="4749800" cy="1671320"/>
          </a:xfrm>
          <a:prstGeom prst="rect">
            <a:avLst/>
          </a:prstGeom>
        </p:spPr>
        <p:txBody>
          <a:bodyPr wrap="square" lIns="0" tIns="0" rIns="0" bIns="0">
            <a:spAutoFit/>
          </a:bodyPr>
          <a:lstStyle>
            <a:lvl1pPr>
              <a:defRPr sz="180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7/5/2021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pic>
        <p:nvPicPr>
          <p:cNvPr id="3" name="object 3"/>
          <p:cNvPicPr/>
          <p:nvPr/>
        </p:nvPicPr>
        <p:blipFill>
          <a:blip r:embed="rId3" cstate="print"/>
          <a:stretch>
            <a:fillRect/>
          </a:stretch>
        </p:blipFill>
        <p:spPr>
          <a:xfrm>
            <a:off x="0" y="4242815"/>
            <a:ext cx="8970264" cy="277368"/>
          </a:xfrm>
          <a:prstGeom prst="rect">
            <a:avLst/>
          </a:prstGeom>
        </p:spPr>
      </p:pic>
      <p:pic>
        <p:nvPicPr>
          <p:cNvPr id="4" name="object 4"/>
          <p:cNvPicPr/>
          <p:nvPr/>
        </p:nvPicPr>
        <p:blipFill>
          <a:blip r:embed="rId4" cstate="print"/>
          <a:stretch>
            <a:fillRect/>
          </a:stretch>
        </p:blipFill>
        <p:spPr>
          <a:xfrm>
            <a:off x="9110471" y="4242815"/>
            <a:ext cx="3078479" cy="280416"/>
          </a:xfrm>
          <a:prstGeom prst="rect">
            <a:avLst/>
          </a:prstGeom>
        </p:spPr>
      </p:pic>
      <p:sp>
        <p:nvSpPr>
          <p:cNvPr id="5" name="object 5"/>
          <p:cNvSpPr/>
          <p:nvPr/>
        </p:nvSpPr>
        <p:spPr>
          <a:xfrm>
            <a:off x="0" y="2590077"/>
            <a:ext cx="8968105" cy="1660525"/>
          </a:xfrm>
          <a:custGeom>
            <a:avLst/>
            <a:gdLst/>
            <a:ahLst/>
            <a:cxnLst/>
            <a:rect l="l" t="t" r="r" b="b"/>
            <a:pathLst>
              <a:path w="8968105" h="1660525">
                <a:moveTo>
                  <a:pt x="8968084" y="0"/>
                </a:moveTo>
                <a:lnTo>
                  <a:pt x="0" y="0"/>
                </a:lnTo>
                <a:lnTo>
                  <a:pt x="0" y="1660331"/>
                </a:lnTo>
                <a:lnTo>
                  <a:pt x="8968084" y="1660331"/>
                </a:lnTo>
                <a:lnTo>
                  <a:pt x="8968084" y="0"/>
                </a:lnTo>
                <a:close/>
              </a:path>
            </a:pathLst>
          </a:custGeom>
          <a:solidFill>
            <a:srgbClr val="262626"/>
          </a:solidFill>
        </p:spPr>
        <p:txBody>
          <a:bodyPr wrap="square" lIns="0" tIns="0" rIns="0" bIns="0" rtlCol="0"/>
          <a:lstStyle/>
          <a:p>
            <a:endParaRPr/>
          </a:p>
        </p:txBody>
      </p:sp>
      <p:sp>
        <p:nvSpPr>
          <p:cNvPr id="6" name="object 6"/>
          <p:cNvSpPr/>
          <p:nvPr/>
        </p:nvSpPr>
        <p:spPr>
          <a:xfrm>
            <a:off x="9111714" y="2590077"/>
            <a:ext cx="3077210" cy="1660525"/>
          </a:xfrm>
          <a:custGeom>
            <a:avLst/>
            <a:gdLst/>
            <a:ahLst/>
            <a:cxnLst/>
            <a:rect l="l" t="t" r="r" b="b"/>
            <a:pathLst>
              <a:path w="3077209" h="1660525">
                <a:moveTo>
                  <a:pt x="3077108" y="0"/>
                </a:moveTo>
                <a:lnTo>
                  <a:pt x="0" y="0"/>
                </a:lnTo>
                <a:lnTo>
                  <a:pt x="0" y="1660331"/>
                </a:lnTo>
                <a:lnTo>
                  <a:pt x="3077108" y="1660331"/>
                </a:lnTo>
                <a:lnTo>
                  <a:pt x="3077108" y="0"/>
                </a:lnTo>
                <a:close/>
              </a:path>
            </a:pathLst>
          </a:custGeom>
          <a:solidFill>
            <a:srgbClr val="F09415"/>
          </a:solidFill>
        </p:spPr>
        <p:txBody>
          <a:bodyPr wrap="square" lIns="0" tIns="0" rIns="0" bIns="0" rtlCol="0"/>
          <a:lstStyle/>
          <a:p>
            <a:endParaRPr/>
          </a:p>
        </p:txBody>
      </p:sp>
      <p:sp>
        <p:nvSpPr>
          <p:cNvPr id="7" name="object 7"/>
          <p:cNvSpPr txBox="1">
            <a:spLocks noGrp="1"/>
          </p:cNvSpPr>
          <p:nvPr>
            <p:ph type="title"/>
          </p:nvPr>
        </p:nvSpPr>
        <p:spPr>
          <a:xfrm>
            <a:off x="1295400" y="2819400"/>
            <a:ext cx="7548880" cy="423193"/>
          </a:xfrm>
          <a:prstGeom prst="rect">
            <a:avLst/>
          </a:prstGeom>
        </p:spPr>
        <p:txBody>
          <a:bodyPr vert="horz" wrap="square" lIns="0" tIns="12700" rIns="0" bIns="0" rtlCol="0">
            <a:spAutoFit/>
          </a:bodyPr>
          <a:lstStyle/>
          <a:p>
            <a:pPr marR="5080" algn="r">
              <a:lnSpc>
                <a:spcPts val="3180"/>
              </a:lnSpc>
              <a:spcBef>
                <a:spcPts val="100"/>
              </a:spcBef>
            </a:pPr>
            <a:r>
              <a:rPr lang="zh-CN" altLang="en-US" sz="2800" spc="-5" dirty="0" smtClean="0"/>
              <a:t>中小企业的云技术</a:t>
            </a:r>
            <a:endParaRPr sz="2800" dirty="0"/>
          </a:p>
        </p:txBody>
      </p:sp>
      <p:sp>
        <p:nvSpPr>
          <p:cNvPr id="9" name="object 9"/>
          <p:cNvSpPr txBox="1"/>
          <p:nvPr/>
        </p:nvSpPr>
        <p:spPr>
          <a:xfrm>
            <a:off x="5540612" y="4296155"/>
            <a:ext cx="3204210" cy="577209"/>
          </a:xfrm>
          <a:prstGeom prst="rect">
            <a:avLst/>
          </a:prstGeom>
        </p:spPr>
        <p:txBody>
          <a:bodyPr vert="horz" wrap="square" lIns="0" tIns="12700" rIns="0" bIns="0" rtlCol="0">
            <a:spAutoFit/>
          </a:bodyPr>
          <a:lstStyle/>
          <a:p>
            <a:pPr marL="1812289" marR="5080" indent="120650" algn="r">
              <a:lnSpc>
                <a:spcPct val="131400"/>
              </a:lnSpc>
              <a:spcBef>
                <a:spcPts val="100"/>
              </a:spcBef>
            </a:pPr>
            <a:r>
              <a:rPr sz="1400" spc="-15" dirty="0" err="1" smtClean="0">
                <a:solidFill>
                  <a:srgbClr val="FFFFFF"/>
                </a:solidFill>
                <a:latin typeface="Trebuchet MS"/>
                <a:cs typeface="Trebuchet MS"/>
              </a:rPr>
              <a:t>Lyapuntsova</a:t>
            </a:r>
            <a:r>
              <a:rPr sz="1400" spc="-15" dirty="0" smtClean="0">
                <a:solidFill>
                  <a:srgbClr val="FFFFFF"/>
                </a:solidFill>
                <a:latin typeface="Trebuchet MS"/>
                <a:cs typeface="Trebuchet MS"/>
              </a:rPr>
              <a:t> </a:t>
            </a:r>
            <a:r>
              <a:rPr sz="1400" dirty="0" smtClean="0">
                <a:solidFill>
                  <a:srgbClr val="FFFFFF"/>
                </a:solidFill>
                <a:latin typeface="Trebuchet MS"/>
                <a:cs typeface="Trebuchet MS"/>
              </a:rPr>
              <a:t>E.</a:t>
            </a:r>
            <a:r>
              <a:rPr sz="1400" spc="-204" dirty="0" smtClean="0">
                <a:solidFill>
                  <a:srgbClr val="FFFFFF"/>
                </a:solidFill>
                <a:latin typeface="Trebuchet MS"/>
                <a:cs typeface="Trebuchet MS"/>
              </a:rPr>
              <a:t>V</a:t>
            </a:r>
            <a:r>
              <a:rPr sz="1400" spc="-204" dirty="0">
                <a:solidFill>
                  <a:srgbClr val="FFFFFF"/>
                </a:solidFill>
                <a:latin typeface="Trebuchet MS"/>
                <a:cs typeface="Trebuchet MS"/>
              </a:rPr>
              <a:t>.</a:t>
            </a:r>
            <a:endParaRPr sz="1400" dirty="0">
              <a:latin typeface="Trebuchet MS"/>
              <a:cs typeface="Trebuchet MS"/>
            </a:endParaRPr>
          </a:p>
          <a:p>
            <a:pPr marL="84455" marR="5080" indent="-72390" algn="r">
              <a:lnSpc>
                <a:spcPts val="2210"/>
              </a:lnSpc>
              <a:spcBef>
                <a:spcPts val="40"/>
              </a:spcBef>
            </a:pPr>
            <a:r>
              <a:rPr lang="zh-CN" altLang="en-US" sz="1400" spc="-5" dirty="0" smtClean="0">
                <a:solidFill>
                  <a:srgbClr val="FFFFFF"/>
                </a:solidFill>
                <a:latin typeface="Trebuchet MS"/>
                <a:cs typeface="Trebuchet MS"/>
              </a:rPr>
              <a:t>技术科学博士，教授</a:t>
            </a:r>
            <a:endParaRPr sz="1400" dirty="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9062" y="794003"/>
            <a:ext cx="7519034" cy="506677"/>
          </a:xfrm>
          <a:prstGeom prst="rect">
            <a:avLst/>
          </a:prstGeom>
        </p:spPr>
        <p:txBody>
          <a:bodyPr vert="horz" wrap="square" lIns="0" tIns="62865" rIns="0" bIns="0" rtlCol="0">
            <a:spAutoFit/>
          </a:bodyPr>
          <a:lstStyle/>
          <a:p>
            <a:pPr marL="12700" marR="5080">
              <a:lnSpc>
                <a:spcPct val="89700"/>
              </a:lnSpc>
              <a:spcBef>
                <a:spcPts val="495"/>
              </a:spcBef>
            </a:pPr>
            <a:r>
              <a:rPr sz="3200" spc="-5" dirty="0" smtClean="0"/>
              <a:t>«</a:t>
            </a:r>
            <a:r>
              <a:rPr lang="zh-CN" altLang="en-US" sz="3200" spc="-5" dirty="0" smtClean="0"/>
              <a:t>学术交流、技术共建、行业联合咨询</a:t>
            </a:r>
            <a:r>
              <a:rPr sz="3200" spc="-5" dirty="0" smtClean="0"/>
              <a:t>»</a:t>
            </a:r>
            <a:endParaRPr sz="3200" dirty="0"/>
          </a:p>
        </p:txBody>
      </p:sp>
      <p:sp>
        <p:nvSpPr>
          <p:cNvPr id="5" name="object 9"/>
          <p:cNvSpPr txBox="1"/>
          <p:nvPr/>
        </p:nvSpPr>
        <p:spPr>
          <a:xfrm>
            <a:off x="6934200" y="4953000"/>
            <a:ext cx="3204210" cy="577209"/>
          </a:xfrm>
          <a:prstGeom prst="rect">
            <a:avLst/>
          </a:prstGeom>
        </p:spPr>
        <p:txBody>
          <a:bodyPr vert="horz" wrap="square" lIns="0" tIns="12700" rIns="0" bIns="0" rtlCol="0">
            <a:spAutoFit/>
          </a:bodyPr>
          <a:lstStyle/>
          <a:p>
            <a:pPr marL="1812289" marR="5080" indent="120650" algn="r">
              <a:lnSpc>
                <a:spcPct val="131400"/>
              </a:lnSpc>
              <a:spcBef>
                <a:spcPts val="100"/>
              </a:spcBef>
            </a:pPr>
            <a:r>
              <a:rPr sz="1400" spc="-15" dirty="0" err="1" smtClean="0">
                <a:solidFill>
                  <a:srgbClr val="FFFFFF"/>
                </a:solidFill>
                <a:latin typeface="Trebuchet MS"/>
                <a:cs typeface="Trebuchet MS"/>
              </a:rPr>
              <a:t>Lyapuntsova</a:t>
            </a:r>
            <a:r>
              <a:rPr sz="1400" spc="-15" dirty="0" smtClean="0">
                <a:solidFill>
                  <a:srgbClr val="FFFFFF"/>
                </a:solidFill>
                <a:latin typeface="Trebuchet MS"/>
                <a:cs typeface="Trebuchet MS"/>
              </a:rPr>
              <a:t> </a:t>
            </a:r>
            <a:r>
              <a:rPr sz="1400" dirty="0" smtClean="0">
                <a:solidFill>
                  <a:srgbClr val="FFFFFF"/>
                </a:solidFill>
                <a:latin typeface="Trebuchet MS"/>
                <a:cs typeface="Trebuchet MS"/>
              </a:rPr>
              <a:t>E.</a:t>
            </a:r>
            <a:r>
              <a:rPr sz="1400" spc="-204" dirty="0" smtClean="0">
                <a:solidFill>
                  <a:srgbClr val="FFFFFF"/>
                </a:solidFill>
                <a:latin typeface="Trebuchet MS"/>
                <a:cs typeface="Trebuchet MS"/>
              </a:rPr>
              <a:t>V</a:t>
            </a:r>
            <a:r>
              <a:rPr sz="1400" spc="-204" dirty="0">
                <a:solidFill>
                  <a:srgbClr val="FFFFFF"/>
                </a:solidFill>
                <a:latin typeface="Trebuchet MS"/>
                <a:cs typeface="Trebuchet MS"/>
              </a:rPr>
              <a:t>.</a:t>
            </a:r>
            <a:endParaRPr sz="1400" dirty="0">
              <a:latin typeface="Trebuchet MS"/>
              <a:cs typeface="Trebuchet MS"/>
            </a:endParaRPr>
          </a:p>
          <a:p>
            <a:pPr marL="84455" marR="5080" indent="-72390" algn="r">
              <a:lnSpc>
                <a:spcPts val="2210"/>
              </a:lnSpc>
              <a:spcBef>
                <a:spcPts val="40"/>
              </a:spcBef>
            </a:pPr>
            <a:r>
              <a:rPr lang="zh-CN" altLang="en-US" sz="1400" spc="-5" dirty="0" smtClean="0">
                <a:solidFill>
                  <a:srgbClr val="FFFFFF"/>
                </a:solidFill>
                <a:latin typeface="Trebuchet MS"/>
                <a:cs typeface="Trebuchet MS"/>
              </a:rPr>
              <a:t>技术科学博士，教授</a:t>
            </a:r>
            <a:endParaRPr sz="14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3240" y="744220"/>
            <a:ext cx="6334760" cy="5316840"/>
          </a:xfrm>
          <a:prstGeom prst="rect">
            <a:avLst/>
          </a:prstGeom>
        </p:spPr>
        <p:txBody>
          <a:bodyPr vert="horz" wrap="square" lIns="0" tIns="22860" rIns="0" bIns="0" rtlCol="0">
            <a:spAutoFit/>
          </a:bodyPr>
          <a:lstStyle/>
          <a:p>
            <a:pPr algn="ctr"/>
            <a:r>
              <a:rPr lang="zh-CN" altLang="zh-CN" sz="3200" dirty="0"/>
              <a:t>商业中的云技术</a:t>
            </a:r>
            <a:r>
              <a:rPr lang="en-US" altLang="zh-CN" sz="3200" dirty="0"/>
              <a:t> </a:t>
            </a:r>
            <a:endParaRPr lang="en-US" altLang="zh-CN" sz="3200" dirty="0" smtClean="0"/>
          </a:p>
          <a:p>
            <a:r>
              <a:rPr lang="en-US" altLang="zh-CN" sz="2000" dirty="0" smtClean="0"/>
              <a:t>    </a:t>
            </a:r>
            <a:r>
              <a:rPr lang="en-US" altLang="zh-CN" sz="2400" dirty="0" smtClean="0"/>
              <a:t>2006</a:t>
            </a:r>
            <a:r>
              <a:rPr lang="zh-CN" altLang="zh-CN" sz="2400" dirty="0"/>
              <a:t>年，亚马逊推</a:t>
            </a:r>
            <a:r>
              <a:rPr lang="zh-CN" altLang="zh-CN" sz="2400" dirty="0" smtClean="0"/>
              <a:t>出其</a:t>
            </a:r>
            <a:r>
              <a:rPr lang="zh-CN" altLang="zh-CN" sz="2400" dirty="0"/>
              <a:t>网络服务基础设施。</a:t>
            </a:r>
          </a:p>
          <a:p>
            <a:r>
              <a:rPr lang="en-US" altLang="zh-CN" sz="2400" dirty="0" smtClean="0"/>
              <a:t>    </a:t>
            </a:r>
            <a:r>
              <a:rPr lang="zh-CN" altLang="zh-CN" sz="2400" dirty="0" smtClean="0"/>
              <a:t>不</a:t>
            </a:r>
            <a:r>
              <a:rPr lang="zh-CN" altLang="zh-CN" sz="2400" dirty="0"/>
              <a:t>仅仅是提供主</a:t>
            </a:r>
            <a:r>
              <a:rPr lang="zh-CN" altLang="zh-CN" sz="2400" dirty="0" smtClean="0"/>
              <a:t>机</a:t>
            </a:r>
            <a:r>
              <a:rPr lang="zh-CN" altLang="en-US" sz="2400" dirty="0"/>
              <a:t>，</a:t>
            </a:r>
            <a:r>
              <a:rPr lang="zh-CN" altLang="zh-CN" sz="2400" dirty="0" smtClean="0"/>
              <a:t>也</a:t>
            </a:r>
            <a:r>
              <a:rPr lang="zh-CN" altLang="zh-CN" sz="2400" dirty="0"/>
              <a:t>为客户提供了远程计算能力。 由此开始了现代商业中的</a:t>
            </a:r>
            <a:r>
              <a:rPr lang="en-US" altLang="zh-CN" sz="2400" dirty="0"/>
              <a:t> "</a:t>
            </a:r>
            <a:r>
              <a:rPr lang="zh-CN" altLang="zh-CN" sz="2400" dirty="0"/>
              <a:t>云计算</a:t>
            </a:r>
            <a:r>
              <a:rPr lang="en-US" altLang="zh-CN" sz="2400" dirty="0"/>
              <a:t> "</a:t>
            </a:r>
            <a:r>
              <a:rPr lang="zh-CN" altLang="zh-CN" sz="2400" dirty="0"/>
              <a:t>时代。</a:t>
            </a:r>
          </a:p>
          <a:p>
            <a:r>
              <a:rPr lang="en-US" altLang="zh-CN" sz="2400" dirty="0" smtClean="0"/>
              <a:t>    </a:t>
            </a:r>
            <a:r>
              <a:rPr lang="zh-CN" altLang="zh-CN" sz="2400" dirty="0" smtClean="0"/>
              <a:t>在</a:t>
            </a:r>
            <a:r>
              <a:rPr lang="zh-CN" altLang="zh-CN" sz="2400" dirty="0"/>
              <a:t>商业环境中最流行的云计算模式</a:t>
            </a:r>
            <a:r>
              <a:rPr lang="zh-CN" altLang="zh-CN" sz="2400" dirty="0" smtClean="0"/>
              <a:t>：</a:t>
            </a:r>
            <a:endParaRPr lang="en-US" altLang="zh-CN" sz="2400" dirty="0" smtClean="0"/>
          </a:p>
          <a:p>
            <a:r>
              <a:rPr lang="zh-CN" altLang="zh-CN" sz="2400" dirty="0" smtClean="0"/>
              <a:t>虚</a:t>
            </a:r>
            <a:r>
              <a:rPr lang="zh-CN" altLang="zh-CN" sz="2400" dirty="0"/>
              <a:t>拟服务器租赁</a:t>
            </a:r>
            <a:r>
              <a:rPr lang="zh-CN" altLang="zh-CN" sz="2400" dirty="0" smtClean="0"/>
              <a:t>；</a:t>
            </a:r>
            <a:endParaRPr lang="en-US" altLang="zh-CN" sz="2400" dirty="0" smtClean="0"/>
          </a:p>
          <a:p>
            <a:r>
              <a:rPr lang="zh-CN" altLang="zh-CN" sz="2400" dirty="0" smtClean="0"/>
              <a:t>备</a:t>
            </a:r>
            <a:r>
              <a:rPr lang="zh-CN" altLang="zh-CN" sz="2400" dirty="0"/>
              <a:t>份</a:t>
            </a:r>
            <a:r>
              <a:rPr lang="zh-CN" altLang="zh-CN" sz="2400" dirty="0" smtClean="0"/>
              <a:t>；</a:t>
            </a:r>
            <a:endParaRPr lang="en-US" altLang="zh-CN" sz="2400" dirty="0" smtClean="0"/>
          </a:p>
          <a:p>
            <a:r>
              <a:rPr lang="zh-CN" altLang="en-US" sz="2400" dirty="0"/>
              <a:t>灾难恢复即服务</a:t>
            </a:r>
            <a:r>
              <a:rPr lang="zh-CN" altLang="zh-CN" sz="2400" dirty="0" smtClean="0"/>
              <a:t>（</a:t>
            </a:r>
            <a:r>
              <a:rPr lang="en-US" altLang="zh-CN" sz="2400" dirty="0" err="1"/>
              <a:t>DRaaS</a:t>
            </a:r>
            <a:r>
              <a:rPr lang="zh-CN" altLang="zh-CN" sz="2400" dirty="0"/>
              <a:t>）。</a:t>
            </a:r>
          </a:p>
          <a:p>
            <a:r>
              <a:rPr lang="zh-CN" altLang="zh-CN" sz="2400" dirty="0"/>
              <a:t>混合云</a:t>
            </a:r>
            <a:r>
              <a:rPr lang="zh-CN" altLang="zh-CN" sz="2400" dirty="0" smtClean="0"/>
              <a:t>；</a:t>
            </a:r>
            <a:endParaRPr lang="en-US" altLang="zh-CN" sz="2400" dirty="0" smtClean="0"/>
          </a:p>
          <a:p>
            <a:r>
              <a:rPr lang="zh-CN" altLang="zh-CN" sz="2400" dirty="0" smtClean="0"/>
              <a:t>虚</a:t>
            </a:r>
            <a:r>
              <a:rPr lang="zh-CN" altLang="zh-CN" sz="2400" dirty="0"/>
              <a:t>拟联络中心</a:t>
            </a:r>
            <a:r>
              <a:rPr lang="zh-CN" altLang="zh-CN" sz="2400" dirty="0" smtClean="0"/>
              <a:t>；</a:t>
            </a:r>
            <a:endParaRPr lang="en-US" altLang="zh-CN" sz="2400" dirty="0" smtClean="0"/>
          </a:p>
          <a:p>
            <a:r>
              <a:rPr lang="zh-CN" altLang="zh-CN" sz="2400" dirty="0" smtClean="0"/>
              <a:t>应</a:t>
            </a:r>
            <a:r>
              <a:rPr lang="zh-CN" altLang="zh-CN" sz="2400" dirty="0"/>
              <a:t>用租赁</a:t>
            </a:r>
            <a:r>
              <a:rPr lang="zh-CN" altLang="zh-CN" sz="2400" dirty="0" smtClean="0"/>
              <a:t>；</a:t>
            </a:r>
            <a:endParaRPr lang="en-US" altLang="zh-CN" sz="2400" dirty="0" smtClean="0"/>
          </a:p>
          <a:p>
            <a:r>
              <a:rPr lang="zh-CN" altLang="zh-CN" sz="2400" dirty="0" smtClean="0"/>
              <a:t>私</a:t>
            </a:r>
            <a:r>
              <a:rPr lang="zh-CN" altLang="zh-CN" sz="2400" dirty="0"/>
              <a:t>有云</a:t>
            </a:r>
            <a:r>
              <a:rPr lang="zh-CN" altLang="zh-CN" sz="2400" dirty="0" smtClean="0"/>
              <a:t>；</a:t>
            </a:r>
            <a:endParaRPr lang="en-US" altLang="zh-CN" sz="2400" dirty="0" smtClean="0"/>
          </a:p>
          <a:p>
            <a:r>
              <a:rPr lang="zh-CN" altLang="zh-CN" sz="2400" dirty="0" smtClean="0"/>
              <a:t>虚</a:t>
            </a:r>
            <a:r>
              <a:rPr lang="zh-CN" altLang="zh-CN" sz="2400" dirty="0"/>
              <a:t>拟办公室。</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grpSp>
        <p:nvGrpSpPr>
          <p:cNvPr id="3" name="object 3"/>
          <p:cNvGrpSpPr/>
          <p:nvPr/>
        </p:nvGrpSpPr>
        <p:grpSpPr>
          <a:xfrm>
            <a:off x="10585704" y="609600"/>
            <a:ext cx="1603375" cy="1508760"/>
            <a:chOff x="10585704" y="609600"/>
            <a:chExt cx="1603375" cy="1508760"/>
          </a:xfrm>
        </p:grpSpPr>
        <p:pic>
          <p:nvPicPr>
            <p:cNvPr id="4" name="object 4"/>
            <p:cNvPicPr/>
            <p:nvPr/>
          </p:nvPicPr>
          <p:blipFill>
            <a:blip r:embed="rId3" cstate="print"/>
            <a:stretch>
              <a:fillRect/>
            </a:stretch>
          </p:blipFill>
          <p:spPr>
            <a:xfrm>
              <a:off x="10585704" y="1969008"/>
              <a:ext cx="1603248" cy="149351"/>
            </a:xfrm>
            <a:prstGeom prst="rect">
              <a:avLst/>
            </a:prstGeom>
          </p:spPr>
        </p:pic>
        <p:sp>
          <p:nvSpPr>
            <p:cNvPr id="5" name="object 5"/>
            <p:cNvSpPr/>
            <p:nvPr/>
          </p:nvSpPr>
          <p:spPr>
            <a:xfrm>
              <a:off x="10585826" y="609600"/>
              <a:ext cx="1603375" cy="1368425"/>
            </a:xfrm>
            <a:custGeom>
              <a:avLst/>
              <a:gdLst/>
              <a:ahLst/>
              <a:cxnLst/>
              <a:rect l="l" t="t" r="r" b="b"/>
              <a:pathLst>
                <a:path w="1603375" h="1368425">
                  <a:moveTo>
                    <a:pt x="1602996" y="0"/>
                  </a:moveTo>
                  <a:lnTo>
                    <a:pt x="0" y="0"/>
                  </a:lnTo>
                  <a:lnTo>
                    <a:pt x="0" y="1368197"/>
                  </a:lnTo>
                  <a:lnTo>
                    <a:pt x="1602996" y="1368197"/>
                  </a:lnTo>
                  <a:lnTo>
                    <a:pt x="1602996" y="0"/>
                  </a:lnTo>
                  <a:close/>
                </a:path>
              </a:pathLst>
            </a:custGeom>
            <a:solidFill>
              <a:srgbClr val="F09415"/>
            </a:solidFill>
          </p:spPr>
          <p:txBody>
            <a:bodyPr wrap="square" lIns="0" tIns="0" rIns="0" bIns="0" rtlCol="0"/>
            <a:lstStyle/>
            <a:p>
              <a:endParaRPr/>
            </a:p>
          </p:txBody>
        </p:sp>
      </p:grpSp>
      <p:sp>
        <p:nvSpPr>
          <p:cNvPr id="6" name="object 6"/>
          <p:cNvSpPr txBox="1"/>
          <p:nvPr/>
        </p:nvSpPr>
        <p:spPr>
          <a:xfrm>
            <a:off x="6934200" y="1938020"/>
            <a:ext cx="3774440" cy="759823"/>
          </a:xfrm>
          <a:prstGeom prst="rect">
            <a:avLst/>
          </a:prstGeom>
        </p:spPr>
        <p:txBody>
          <a:bodyPr vert="horz" wrap="square" lIns="0" tIns="6350" rIns="0" bIns="0" rtlCol="0">
            <a:spAutoFit/>
          </a:bodyPr>
          <a:lstStyle/>
          <a:p>
            <a:pPr marL="12700" marR="5080">
              <a:lnSpc>
                <a:spcPct val="102200"/>
              </a:lnSpc>
              <a:spcBef>
                <a:spcPts val="50"/>
              </a:spcBef>
            </a:pPr>
            <a:r>
              <a:rPr lang="zh-CN" altLang="en-US" sz="2400" dirty="0"/>
              <a:t>租用虚拟服务器，可以选择自我管理</a:t>
            </a:r>
            <a:endParaRPr sz="2400" dirty="0">
              <a:latin typeface="Trebuchet MS"/>
              <a:cs typeface="Trebuchet MS"/>
            </a:endParaRPr>
          </a:p>
        </p:txBody>
      </p:sp>
      <p:pic>
        <p:nvPicPr>
          <p:cNvPr id="7" name="object 7"/>
          <p:cNvPicPr/>
          <p:nvPr/>
        </p:nvPicPr>
        <p:blipFill>
          <a:blip r:embed="rId4" cstate="print"/>
          <a:stretch>
            <a:fillRect/>
          </a:stretch>
        </p:blipFill>
        <p:spPr>
          <a:xfrm>
            <a:off x="0" y="588263"/>
            <a:ext cx="6205728" cy="2892552"/>
          </a:xfrm>
          <a:prstGeom prst="rect">
            <a:avLst/>
          </a:prstGeom>
        </p:spPr>
      </p:pic>
      <p:pic>
        <p:nvPicPr>
          <p:cNvPr id="8" name="object 8"/>
          <p:cNvPicPr/>
          <p:nvPr/>
        </p:nvPicPr>
        <p:blipFill>
          <a:blip r:embed="rId5" cstate="print"/>
          <a:stretch>
            <a:fillRect/>
          </a:stretch>
        </p:blipFill>
        <p:spPr>
          <a:xfrm>
            <a:off x="6729983" y="3044951"/>
            <a:ext cx="4358639" cy="312724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7540" y="4299204"/>
            <a:ext cx="5215890" cy="513080"/>
          </a:xfrm>
          <a:prstGeom prst="rect">
            <a:avLst/>
          </a:prstGeom>
        </p:spPr>
        <p:txBody>
          <a:bodyPr vert="horz" wrap="square" lIns="0" tIns="12700" rIns="0" bIns="0" rtlCol="0">
            <a:spAutoFit/>
          </a:bodyPr>
          <a:lstStyle/>
          <a:p>
            <a:pPr marL="12700">
              <a:lnSpc>
                <a:spcPct val="100000"/>
              </a:lnSpc>
              <a:spcBef>
                <a:spcPts val="100"/>
              </a:spcBef>
            </a:pPr>
            <a:r>
              <a:rPr sz="3200" spc="-10" dirty="0">
                <a:solidFill>
                  <a:srgbClr val="FFFFFF"/>
                </a:solidFill>
                <a:latin typeface="Trebuchet MS"/>
                <a:cs typeface="Trebuchet MS"/>
              </a:rPr>
              <a:t>Russian-Chinese</a:t>
            </a:r>
            <a:r>
              <a:rPr sz="3200" dirty="0">
                <a:solidFill>
                  <a:srgbClr val="FFFFFF"/>
                </a:solidFill>
                <a:latin typeface="Trebuchet MS"/>
                <a:cs typeface="Trebuchet MS"/>
              </a:rPr>
              <a:t> </a:t>
            </a:r>
            <a:r>
              <a:rPr sz="3200" spc="-5" dirty="0">
                <a:solidFill>
                  <a:srgbClr val="FFFFFF"/>
                </a:solidFill>
                <a:latin typeface="Trebuchet MS"/>
                <a:cs typeface="Trebuchet MS"/>
              </a:rPr>
              <a:t>cooperation</a:t>
            </a:r>
            <a:endParaRPr sz="3200">
              <a:latin typeface="Trebuchet MS"/>
              <a:cs typeface="Trebuchet MS"/>
            </a:endParaRPr>
          </a:p>
        </p:txBody>
      </p:sp>
      <p:sp>
        <p:nvSpPr>
          <p:cNvPr id="3" name="object 3"/>
          <p:cNvSpPr txBox="1"/>
          <p:nvPr/>
        </p:nvSpPr>
        <p:spPr>
          <a:xfrm>
            <a:off x="759059" y="5307076"/>
            <a:ext cx="3419475" cy="269240"/>
          </a:xfrm>
          <a:prstGeom prst="rect">
            <a:avLst/>
          </a:prstGeom>
        </p:spPr>
        <p:txBody>
          <a:bodyPr vert="horz" wrap="square" lIns="0" tIns="12700" rIns="0" bIns="0" rtlCol="0">
            <a:spAutoFit/>
          </a:bodyPr>
          <a:lstStyle/>
          <a:p>
            <a:pPr marL="12700">
              <a:lnSpc>
                <a:spcPct val="100000"/>
              </a:lnSpc>
              <a:spcBef>
                <a:spcPts val="100"/>
              </a:spcBef>
            </a:pPr>
            <a:r>
              <a:rPr sz="1600" b="1" spc="-5" dirty="0">
                <a:solidFill>
                  <a:srgbClr val="FFFFFF"/>
                </a:solidFill>
                <a:latin typeface="Trebuchet MS"/>
                <a:cs typeface="Trebuchet MS"/>
              </a:rPr>
              <a:t>Русско-китайское</a:t>
            </a:r>
            <a:r>
              <a:rPr sz="1600" b="1" spc="-10" dirty="0">
                <a:solidFill>
                  <a:srgbClr val="FFFFFF"/>
                </a:solidFill>
                <a:latin typeface="Trebuchet MS"/>
                <a:cs typeface="Trebuchet MS"/>
              </a:rPr>
              <a:t> </a:t>
            </a:r>
            <a:r>
              <a:rPr sz="1600" b="1" spc="-5" dirty="0">
                <a:solidFill>
                  <a:srgbClr val="FFFFFF"/>
                </a:solidFill>
                <a:latin typeface="Trebuchet MS"/>
                <a:cs typeface="Trebuchet MS"/>
              </a:rPr>
              <a:t>сотрудничество</a:t>
            </a:r>
            <a:endParaRPr sz="1600">
              <a:latin typeface="Trebuchet MS"/>
              <a:cs typeface="Trebuchet MS"/>
            </a:endParaRPr>
          </a:p>
        </p:txBody>
      </p:sp>
      <p:grpSp>
        <p:nvGrpSpPr>
          <p:cNvPr id="4" name="object 4"/>
          <p:cNvGrpSpPr/>
          <p:nvPr/>
        </p:nvGrpSpPr>
        <p:grpSpPr>
          <a:xfrm>
            <a:off x="0" y="0"/>
            <a:ext cx="12189460" cy="6858000"/>
            <a:chOff x="0" y="0"/>
            <a:chExt cx="12189460" cy="6858000"/>
          </a:xfrm>
        </p:grpSpPr>
        <p:pic>
          <p:nvPicPr>
            <p:cNvPr id="5" name="object 5"/>
            <p:cNvPicPr/>
            <p:nvPr/>
          </p:nvPicPr>
          <p:blipFill>
            <a:blip r:embed="rId2" cstate="print"/>
            <a:stretch>
              <a:fillRect/>
            </a:stretch>
          </p:blipFill>
          <p:spPr>
            <a:xfrm>
              <a:off x="841247" y="454151"/>
              <a:ext cx="1749552" cy="1719072"/>
            </a:xfrm>
            <a:prstGeom prst="rect">
              <a:avLst/>
            </a:prstGeom>
          </p:spPr>
        </p:pic>
        <p:pic>
          <p:nvPicPr>
            <p:cNvPr id="6" name="object 6"/>
            <p:cNvPicPr/>
            <p:nvPr/>
          </p:nvPicPr>
          <p:blipFill>
            <a:blip r:embed="rId3" cstate="print"/>
            <a:stretch>
              <a:fillRect/>
            </a:stretch>
          </p:blipFill>
          <p:spPr>
            <a:xfrm>
              <a:off x="5775959" y="515112"/>
              <a:ext cx="5897880" cy="1438656"/>
            </a:xfrm>
            <a:prstGeom prst="rect">
              <a:avLst/>
            </a:prstGeom>
          </p:spPr>
        </p:pic>
        <p:pic>
          <p:nvPicPr>
            <p:cNvPr id="7" name="object 7"/>
            <p:cNvPicPr/>
            <p:nvPr/>
          </p:nvPicPr>
          <p:blipFill>
            <a:blip r:embed="rId4" cstate="print"/>
            <a:stretch>
              <a:fillRect/>
            </a:stretch>
          </p:blipFill>
          <p:spPr>
            <a:xfrm>
              <a:off x="3397250" y="658661"/>
              <a:ext cx="1390650" cy="1396377"/>
            </a:xfrm>
            <a:prstGeom prst="rect">
              <a:avLst/>
            </a:prstGeom>
          </p:spPr>
        </p:pic>
        <p:pic>
          <p:nvPicPr>
            <p:cNvPr id="8" name="object 8"/>
            <p:cNvPicPr/>
            <p:nvPr/>
          </p:nvPicPr>
          <p:blipFill>
            <a:blip r:embed="rId5" cstate="print"/>
            <a:stretch>
              <a:fillRect/>
            </a:stretch>
          </p:blipFill>
          <p:spPr>
            <a:xfrm>
              <a:off x="0" y="0"/>
              <a:ext cx="12188952" cy="6858000"/>
            </a:xfrm>
            <a:prstGeom prst="rect">
              <a:avLst/>
            </a:prstGeom>
          </p:spPr>
        </p:pic>
        <p:pic>
          <p:nvPicPr>
            <p:cNvPr id="9" name="object 9"/>
            <p:cNvPicPr/>
            <p:nvPr/>
          </p:nvPicPr>
          <p:blipFill>
            <a:blip r:embed="rId6" cstate="print"/>
            <a:stretch>
              <a:fillRect/>
            </a:stretch>
          </p:blipFill>
          <p:spPr>
            <a:xfrm>
              <a:off x="0" y="0"/>
              <a:ext cx="11875008" cy="6858000"/>
            </a:xfrm>
            <a:prstGeom prst="rect">
              <a:avLst/>
            </a:prstGeom>
          </p:spPr>
        </p:pic>
        <p:pic>
          <p:nvPicPr>
            <p:cNvPr id="10" name="object 10"/>
            <p:cNvPicPr/>
            <p:nvPr/>
          </p:nvPicPr>
          <p:blipFill>
            <a:blip r:embed="rId7" cstate="print"/>
            <a:stretch>
              <a:fillRect/>
            </a:stretch>
          </p:blipFill>
          <p:spPr>
            <a:xfrm>
              <a:off x="680319" y="2509412"/>
              <a:ext cx="3345580" cy="1666527"/>
            </a:xfrm>
            <a:prstGeom prst="rect">
              <a:avLst/>
            </a:prstGeom>
          </p:spPr>
        </p:pic>
        <p:pic>
          <p:nvPicPr>
            <p:cNvPr id="11" name="object 11"/>
            <p:cNvPicPr/>
            <p:nvPr/>
          </p:nvPicPr>
          <p:blipFill>
            <a:blip r:embed="rId8" cstate="print"/>
            <a:stretch>
              <a:fillRect/>
            </a:stretch>
          </p:blipFill>
          <p:spPr>
            <a:xfrm>
              <a:off x="4322064" y="2066544"/>
              <a:ext cx="2048256" cy="1609343"/>
            </a:xfrm>
            <a:prstGeom prst="rect">
              <a:avLst/>
            </a:prstGeom>
          </p:spPr>
        </p:pic>
        <p:pic>
          <p:nvPicPr>
            <p:cNvPr id="12" name="object 12"/>
            <p:cNvPicPr/>
            <p:nvPr/>
          </p:nvPicPr>
          <p:blipFill>
            <a:blip r:embed="rId9" cstate="print"/>
            <a:stretch>
              <a:fillRect/>
            </a:stretch>
          </p:blipFill>
          <p:spPr>
            <a:xfrm>
              <a:off x="6437376" y="2221992"/>
              <a:ext cx="3858768" cy="1895855"/>
            </a:xfrm>
            <a:prstGeom prst="rect">
              <a:avLst/>
            </a:prstGeom>
          </p:spPr>
        </p:pic>
        <p:pic>
          <p:nvPicPr>
            <p:cNvPr id="13" name="object 13"/>
            <p:cNvPicPr/>
            <p:nvPr/>
          </p:nvPicPr>
          <p:blipFill>
            <a:blip r:embed="rId10" cstate="print"/>
            <a:stretch>
              <a:fillRect/>
            </a:stretch>
          </p:blipFill>
          <p:spPr>
            <a:xfrm>
              <a:off x="7287768" y="4373879"/>
              <a:ext cx="3877055" cy="1914144"/>
            </a:xfrm>
            <a:prstGeom prst="rect">
              <a:avLst/>
            </a:prstGeom>
          </p:spPr>
        </p:pic>
      </p:grpSp>
      <p:sp>
        <p:nvSpPr>
          <p:cNvPr id="14" name="矩形 13"/>
          <p:cNvSpPr/>
          <p:nvPr/>
        </p:nvSpPr>
        <p:spPr>
          <a:xfrm>
            <a:off x="228600" y="4876800"/>
            <a:ext cx="5943600" cy="1066800"/>
          </a:xfrm>
          <a:prstGeom prst="rect">
            <a:avLst/>
          </a:prstGeom>
          <a:solidFill>
            <a:schemeClr val="accent3">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FF0000"/>
                </a:solidFill>
              </a:rPr>
              <a:t>中俄合作</a:t>
            </a:r>
            <a:endParaRPr lang="zh-CN" altLang="en-US" sz="2400" b="1"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2311" y="453644"/>
            <a:ext cx="505459" cy="1122680"/>
          </a:xfrm>
          <a:prstGeom prst="rect">
            <a:avLst/>
          </a:prstGeom>
        </p:spPr>
        <p:txBody>
          <a:bodyPr vert="horz" wrap="square" lIns="0" tIns="12700" rIns="0" bIns="0" rtlCol="0">
            <a:spAutoFit/>
          </a:bodyPr>
          <a:lstStyle/>
          <a:p>
            <a:pPr marL="12700">
              <a:lnSpc>
                <a:spcPct val="100000"/>
              </a:lnSpc>
              <a:spcBef>
                <a:spcPts val="100"/>
              </a:spcBef>
            </a:pPr>
            <a:r>
              <a:rPr sz="7200" dirty="0"/>
              <a:t>“</a:t>
            </a:r>
            <a:endParaRPr sz="7200"/>
          </a:p>
        </p:txBody>
      </p:sp>
      <p:sp>
        <p:nvSpPr>
          <p:cNvPr id="3" name="object 3"/>
          <p:cNvSpPr txBox="1"/>
          <p:nvPr/>
        </p:nvSpPr>
        <p:spPr>
          <a:xfrm>
            <a:off x="9741548" y="2739644"/>
            <a:ext cx="505459" cy="1122680"/>
          </a:xfrm>
          <a:prstGeom prst="rect">
            <a:avLst/>
          </a:prstGeom>
        </p:spPr>
        <p:txBody>
          <a:bodyPr vert="horz" wrap="square" lIns="0" tIns="12700" rIns="0" bIns="0" rtlCol="0">
            <a:spAutoFit/>
          </a:bodyPr>
          <a:lstStyle/>
          <a:p>
            <a:pPr marL="12700">
              <a:lnSpc>
                <a:spcPct val="100000"/>
              </a:lnSpc>
              <a:spcBef>
                <a:spcPts val="100"/>
              </a:spcBef>
            </a:pPr>
            <a:r>
              <a:rPr sz="7200" dirty="0">
                <a:solidFill>
                  <a:srgbClr val="FFFFFF"/>
                </a:solidFill>
                <a:latin typeface="Trebuchet MS"/>
                <a:cs typeface="Trebuchet MS"/>
              </a:rPr>
              <a:t>”</a:t>
            </a:r>
            <a:endParaRPr sz="7200">
              <a:latin typeface="Trebuchet MS"/>
              <a:cs typeface="Trebuchet MS"/>
            </a:endParaRPr>
          </a:p>
        </p:txBody>
      </p:sp>
      <p:sp>
        <p:nvSpPr>
          <p:cNvPr id="4" name="object 4"/>
          <p:cNvSpPr txBox="1"/>
          <p:nvPr/>
        </p:nvSpPr>
        <p:spPr>
          <a:xfrm>
            <a:off x="1481028" y="3558539"/>
            <a:ext cx="3884929" cy="412870"/>
          </a:xfrm>
          <a:prstGeom prst="rect">
            <a:avLst/>
          </a:prstGeom>
        </p:spPr>
        <p:txBody>
          <a:bodyPr vert="horz" wrap="square" lIns="0" tIns="12700" rIns="0" bIns="0" rtlCol="0">
            <a:spAutoFit/>
          </a:bodyPr>
          <a:lstStyle/>
          <a:p>
            <a:pPr marL="12700" marR="5080">
              <a:lnSpc>
                <a:spcPct val="148600"/>
              </a:lnSpc>
              <a:spcBef>
                <a:spcPts val="100"/>
              </a:spcBef>
            </a:pPr>
            <a:r>
              <a:rPr lang="zh-CN" altLang="en-US" sz="2000" spc="-5" dirty="0" smtClean="0">
                <a:latin typeface="Trebuchet MS"/>
                <a:cs typeface="Trebuchet MS"/>
              </a:rPr>
              <a:t>专业团体协会</a:t>
            </a:r>
            <a:endParaRPr sz="2000" dirty="0">
              <a:latin typeface="Trebuchet MS"/>
              <a:cs typeface="Trebuchet MS"/>
            </a:endParaRPr>
          </a:p>
        </p:txBody>
      </p:sp>
      <p:sp>
        <p:nvSpPr>
          <p:cNvPr id="5" name="object 5"/>
          <p:cNvSpPr txBox="1"/>
          <p:nvPr/>
        </p:nvSpPr>
        <p:spPr>
          <a:xfrm>
            <a:off x="759062" y="4834636"/>
            <a:ext cx="3220085" cy="547009"/>
          </a:xfrm>
          <a:prstGeom prst="rect">
            <a:avLst/>
          </a:prstGeom>
        </p:spPr>
        <p:txBody>
          <a:bodyPr vert="horz" wrap="square" lIns="0" tIns="12700" rIns="0" bIns="0" rtlCol="0">
            <a:spAutoFit/>
          </a:bodyPr>
          <a:lstStyle/>
          <a:p>
            <a:pPr marL="74295" marR="5080" indent="-62230">
              <a:lnSpc>
                <a:spcPct val="141200"/>
              </a:lnSpc>
              <a:spcBef>
                <a:spcPts val="100"/>
              </a:spcBef>
            </a:pPr>
            <a:r>
              <a:rPr lang="zh-CN" altLang="en-US" sz="2800" dirty="0" smtClean="0">
                <a:latin typeface="Trebuchet MS"/>
                <a:cs typeface="Trebuchet MS"/>
              </a:rPr>
              <a:t>合作提议</a:t>
            </a:r>
            <a:endParaRPr sz="2800" dirty="0">
              <a:latin typeface="Trebuchet MS"/>
              <a:cs typeface="Trebuchet MS"/>
            </a:endParaRPr>
          </a:p>
        </p:txBody>
      </p:sp>
      <p:pic>
        <p:nvPicPr>
          <p:cNvPr id="6" name="object 6"/>
          <p:cNvPicPr/>
          <p:nvPr/>
        </p:nvPicPr>
        <p:blipFill>
          <a:blip r:embed="rId2" cstate="print"/>
          <a:stretch>
            <a:fillRect/>
          </a:stretch>
        </p:blipFill>
        <p:spPr>
          <a:xfrm>
            <a:off x="1127760" y="606551"/>
            <a:ext cx="4645152" cy="2907792"/>
          </a:xfrm>
          <a:prstGeom prst="rect">
            <a:avLst/>
          </a:prstGeom>
        </p:spPr>
      </p:pic>
      <p:pic>
        <p:nvPicPr>
          <p:cNvPr id="7" name="object 7"/>
          <p:cNvPicPr/>
          <p:nvPr/>
        </p:nvPicPr>
        <p:blipFill>
          <a:blip r:embed="rId3" cstate="print"/>
          <a:stretch>
            <a:fillRect/>
          </a:stretch>
        </p:blipFill>
        <p:spPr>
          <a:xfrm>
            <a:off x="7527282" y="750252"/>
            <a:ext cx="2172808" cy="29031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9062" y="736091"/>
            <a:ext cx="9392920" cy="2154436"/>
          </a:xfrm>
          <a:prstGeom prst="rect">
            <a:avLst/>
          </a:prstGeom>
        </p:spPr>
        <p:txBody>
          <a:bodyPr vert="horz" wrap="square" lIns="0" tIns="12700" rIns="0" bIns="0" rtlCol="0">
            <a:spAutoFit/>
          </a:bodyPr>
          <a:lstStyle/>
          <a:p>
            <a:r>
              <a:rPr lang="en-US" altLang="zh-CN" sz="2000" dirty="0"/>
              <a:t>2021</a:t>
            </a:r>
            <a:r>
              <a:rPr lang="zh-CN" altLang="zh-CN" sz="2000" dirty="0"/>
              <a:t>年的企业标准 </a:t>
            </a:r>
            <a:endParaRPr lang="en-US" altLang="zh-CN" sz="2000" dirty="0" smtClean="0"/>
          </a:p>
          <a:p>
            <a:endParaRPr lang="en-US" altLang="zh-CN" sz="2000" dirty="0" smtClean="0"/>
          </a:p>
          <a:p>
            <a:r>
              <a:rPr lang="en-US" altLang="zh-CN" sz="2000" dirty="0" smtClean="0"/>
              <a:t>   </a:t>
            </a:r>
            <a:r>
              <a:rPr lang="zh-CN" altLang="zh-CN" sz="2000" dirty="0" smtClean="0"/>
              <a:t>在</a:t>
            </a:r>
            <a:r>
              <a:rPr lang="en-US" altLang="zh-CN" sz="2000" dirty="0"/>
              <a:t>2021</a:t>
            </a:r>
            <a:r>
              <a:rPr lang="zh-CN" altLang="zh-CN" sz="2000" dirty="0" smtClean="0"/>
              <a:t>年</a:t>
            </a:r>
            <a:r>
              <a:rPr lang="zh-CN" altLang="en-US" sz="2000" dirty="0" smtClean="0"/>
              <a:t>，</a:t>
            </a:r>
            <a:r>
              <a:rPr lang="zh-CN" altLang="zh-CN" sz="2000" dirty="0" smtClean="0"/>
              <a:t>中</a:t>
            </a:r>
            <a:r>
              <a:rPr lang="zh-CN" altLang="zh-CN" sz="2000" dirty="0"/>
              <a:t>小型企业包括在一定条件下在单一登记簿中登记的俄罗斯联邦的组成实体：符合雇员人数、一定的年收入、符合企业股权持有人的标准。在某些情况下，创建这种企业的过程是便利的，有简化的会计、福利和国家的支持。</a:t>
            </a:r>
          </a:p>
          <a:p>
            <a:pPr>
              <a:lnSpc>
                <a:spcPct val="100000"/>
              </a:lnSpc>
            </a:pPr>
            <a:endParaRPr sz="1600" dirty="0" smtClean="0">
              <a:latin typeface="Trebuchet MS"/>
              <a:cs typeface="Trebuchet MS"/>
            </a:endParaRPr>
          </a:p>
          <a:p>
            <a:pPr marL="12700">
              <a:lnSpc>
                <a:spcPct val="100000"/>
              </a:lnSpc>
              <a:spcBef>
                <a:spcPts val="1070"/>
              </a:spcBef>
            </a:pPr>
            <a:r>
              <a:rPr sz="1400" spc="-5" dirty="0" smtClean="0">
                <a:solidFill>
                  <a:srgbClr val="FFFFFF"/>
                </a:solidFill>
                <a:latin typeface="Trebuchet MS"/>
                <a:cs typeface="Trebuchet MS"/>
              </a:rPr>
              <a:t>https</a:t>
            </a:r>
            <a:r>
              <a:rPr sz="1400" spc="-5" dirty="0">
                <a:solidFill>
                  <a:srgbClr val="FFFFFF"/>
                </a:solidFill>
                <a:latin typeface="Trebuchet MS"/>
                <a:cs typeface="Trebuchet MS"/>
              </a:rPr>
              <a:t>://astral.ru/articles/biznes/22277/;</a:t>
            </a:r>
            <a:endParaRPr sz="1400" dirty="0">
              <a:latin typeface="Trebuchet MS"/>
              <a:cs typeface="Trebuchet MS"/>
            </a:endParaRPr>
          </a:p>
        </p:txBody>
      </p:sp>
      <p:sp>
        <p:nvSpPr>
          <p:cNvPr id="3" name="object 3"/>
          <p:cNvSpPr txBox="1"/>
          <p:nvPr/>
        </p:nvSpPr>
        <p:spPr>
          <a:xfrm>
            <a:off x="6780449" y="4402327"/>
            <a:ext cx="3434079" cy="1183640"/>
          </a:xfrm>
          <a:prstGeom prst="rect">
            <a:avLst/>
          </a:prstGeom>
        </p:spPr>
        <p:txBody>
          <a:bodyPr vert="horz" wrap="square" lIns="0" tIns="12700" rIns="0" bIns="0" rtlCol="0">
            <a:spAutoFit/>
          </a:bodyPr>
          <a:lstStyle/>
          <a:p>
            <a:pPr marL="1941830" marR="5080" indent="132080" algn="r">
              <a:lnSpc>
                <a:spcPct val="128000"/>
              </a:lnSpc>
              <a:spcBef>
                <a:spcPts val="100"/>
              </a:spcBef>
            </a:pPr>
            <a:r>
              <a:rPr sz="1500" spc="-5" dirty="0">
                <a:solidFill>
                  <a:srgbClr val="FFFFFF"/>
                </a:solidFill>
                <a:latin typeface="Trebuchet MS"/>
                <a:cs typeface="Trebuchet MS"/>
              </a:rPr>
              <a:t>Ляпунцова</a:t>
            </a:r>
            <a:r>
              <a:rPr sz="1500" spc="-60" dirty="0">
                <a:solidFill>
                  <a:srgbClr val="FFFFFF"/>
                </a:solidFill>
                <a:latin typeface="Trebuchet MS"/>
                <a:cs typeface="Trebuchet MS"/>
              </a:rPr>
              <a:t> </a:t>
            </a:r>
            <a:r>
              <a:rPr sz="1500" spc="-5" dirty="0">
                <a:solidFill>
                  <a:srgbClr val="FFFFFF"/>
                </a:solidFill>
                <a:latin typeface="Trebuchet MS"/>
                <a:cs typeface="Trebuchet MS"/>
              </a:rPr>
              <a:t>Е.В.  </a:t>
            </a:r>
            <a:r>
              <a:rPr sz="1500" spc="-15" dirty="0">
                <a:solidFill>
                  <a:srgbClr val="FFFFFF"/>
                </a:solidFill>
                <a:latin typeface="Trebuchet MS"/>
                <a:cs typeface="Trebuchet MS"/>
              </a:rPr>
              <a:t>Lyapuntsova </a:t>
            </a:r>
            <a:r>
              <a:rPr sz="1500" spc="-5" dirty="0">
                <a:solidFill>
                  <a:srgbClr val="FFFFFF"/>
                </a:solidFill>
                <a:latin typeface="Trebuchet MS"/>
                <a:cs typeface="Trebuchet MS"/>
              </a:rPr>
              <a:t>E.</a:t>
            </a:r>
            <a:r>
              <a:rPr sz="1500" spc="-45" dirty="0">
                <a:solidFill>
                  <a:srgbClr val="FFFFFF"/>
                </a:solidFill>
                <a:latin typeface="Trebuchet MS"/>
                <a:cs typeface="Trebuchet MS"/>
              </a:rPr>
              <a:t> </a:t>
            </a:r>
            <a:r>
              <a:rPr sz="1500" spc="-114" dirty="0">
                <a:solidFill>
                  <a:srgbClr val="FFFFFF"/>
                </a:solidFill>
                <a:latin typeface="Trebuchet MS"/>
                <a:cs typeface="Trebuchet MS"/>
              </a:rPr>
              <a:t>V.</a:t>
            </a:r>
            <a:endParaRPr sz="1500">
              <a:latin typeface="Trebuchet MS"/>
              <a:cs typeface="Trebuchet MS"/>
            </a:endParaRPr>
          </a:p>
          <a:p>
            <a:pPr marL="91440" marR="5080" indent="-79375" algn="r">
              <a:lnSpc>
                <a:spcPct val="122700"/>
              </a:lnSpc>
              <a:spcBef>
                <a:spcPts val="95"/>
              </a:spcBef>
            </a:pPr>
            <a:r>
              <a:rPr sz="1500" spc="-5" dirty="0">
                <a:solidFill>
                  <a:srgbClr val="FFFFFF"/>
                </a:solidFill>
                <a:latin typeface="Trebuchet MS"/>
                <a:cs typeface="Trebuchet MS"/>
              </a:rPr>
              <a:t>Доктор технических </a:t>
            </a:r>
            <a:r>
              <a:rPr sz="1500" dirty="0">
                <a:solidFill>
                  <a:srgbClr val="FFFFFF"/>
                </a:solidFill>
                <a:latin typeface="Trebuchet MS"/>
                <a:cs typeface="Trebuchet MS"/>
              </a:rPr>
              <a:t>наук, </a:t>
            </a:r>
            <a:r>
              <a:rPr sz="1500" spc="-5" dirty="0">
                <a:solidFill>
                  <a:srgbClr val="FFFFFF"/>
                </a:solidFill>
                <a:latin typeface="Trebuchet MS"/>
                <a:cs typeface="Trebuchet MS"/>
              </a:rPr>
              <a:t>профессор,  Doctor of </a:t>
            </a:r>
            <a:r>
              <a:rPr sz="1500" spc="-25" dirty="0">
                <a:solidFill>
                  <a:srgbClr val="FFFFFF"/>
                </a:solidFill>
                <a:latin typeface="Trebuchet MS"/>
                <a:cs typeface="Trebuchet MS"/>
              </a:rPr>
              <a:t>Technical </a:t>
            </a:r>
            <a:r>
              <a:rPr sz="1500" spc="-5" dirty="0">
                <a:solidFill>
                  <a:srgbClr val="FFFFFF"/>
                </a:solidFill>
                <a:latin typeface="Trebuchet MS"/>
                <a:cs typeface="Trebuchet MS"/>
              </a:rPr>
              <a:t>Sciences,</a:t>
            </a:r>
            <a:r>
              <a:rPr sz="1500" spc="-65" dirty="0">
                <a:solidFill>
                  <a:srgbClr val="FFFFFF"/>
                </a:solidFill>
                <a:latin typeface="Trebuchet MS"/>
                <a:cs typeface="Trebuchet MS"/>
              </a:rPr>
              <a:t> </a:t>
            </a:r>
            <a:r>
              <a:rPr sz="1500" spc="-10" dirty="0">
                <a:solidFill>
                  <a:srgbClr val="FFFFFF"/>
                </a:solidFill>
                <a:latin typeface="Trebuchet MS"/>
                <a:cs typeface="Trebuchet MS"/>
              </a:rPr>
              <a:t>Professor</a:t>
            </a:r>
            <a:endParaRPr sz="150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70848" y="1013459"/>
            <a:ext cx="4043045" cy="513080"/>
          </a:xfrm>
          <a:prstGeom prst="rect">
            <a:avLst/>
          </a:prstGeom>
        </p:spPr>
        <p:txBody>
          <a:bodyPr vert="horz" wrap="square" lIns="0" tIns="12700" rIns="0" bIns="0" rtlCol="0">
            <a:spAutoFit/>
          </a:bodyPr>
          <a:lstStyle/>
          <a:p>
            <a:pPr marL="12700">
              <a:lnSpc>
                <a:spcPct val="100000"/>
              </a:lnSpc>
              <a:spcBef>
                <a:spcPts val="100"/>
              </a:spcBef>
            </a:pPr>
            <a:r>
              <a:rPr lang="zh-CN" altLang="en-US" sz="3200" dirty="0" smtClean="0"/>
              <a:t>谢谢！</a:t>
            </a:r>
            <a:endParaRPr sz="3200" dirty="0"/>
          </a:p>
        </p:txBody>
      </p:sp>
      <p:sp>
        <p:nvSpPr>
          <p:cNvPr id="5" name="object 9"/>
          <p:cNvSpPr txBox="1"/>
          <p:nvPr/>
        </p:nvSpPr>
        <p:spPr>
          <a:xfrm>
            <a:off x="6934200" y="4953000"/>
            <a:ext cx="3204210" cy="577209"/>
          </a:xfrm>
          <a:prstGeom prst="rect">
            <a:avLst/>
          </a:prstGeom>
        </p:spPr>
        <p:txBody>
          <a:bodyPr vert="horz" wrap="square" lIns="0" tIns="12700" rIns="0" bIns="0" rtlCol="0">
            <a:spAutoFit/>
          </a:bodyPr>
          <a:lstStyle/>
          <a:p>
            <a:pPr marL="1812289" marR="5080" indent="120650" algn="r">
              <a:lnSpc>
                <a:spcPct val="131400"/>
              </a:lnSpc>
              <a:spcBef>
                <a:spcPts val="100"/>
              </a:spcBef>
            </a:pPr>
            <a:r>
              <a:rPr sz="1400" spc="-15" dirty="0" err="1" smtClean="0">
                <a:solidFill>
                  <a:srgbClr val="FFFFFF"/>
                </a:solidFill>
                <a:latin typeface="Trebuchet MS"/>
                <a:cs typeface="Trebuchet MS"/>
              </a:rPr>
              <a:t>Lyapuntsova</a:t>
            </a:r>
            <a:r>
              <a:rPr sz="1400" spc="-15" dirty="0" smtClean="0">
                <a:solidFill>
                  <a:srgbClr val="FFFFFF"/>
                </a:solidFill>
                <a:latin typeface="Trebuchet MS"/>
                <a:cs typeface="Trebuchet MS"/>
              </a:rPr>
              <a:t> </a:t>
            </a:r>
            <a:r>
              <a:rPr sz="1400" dirty="0" smtClean="0">
                <a:solidFill>
                  <a:srgbClr val="FFFFFF"/>
                </a:solidFill>
                <a:latin typeface="Trebuchet MS"/>
                <a:cs typeface="Trebuchet MS"/>
              </a:rPr>
              <a:t>E.</a:t>
            </a:r>
            <a:r>
              <a:rPr sz="1400" spc="-204" dirty="0" smtClean="0">
                <a:solidFill>
                  <a:srgbClr val="FFFFFF"/>
                </a:solidFill>
                <a:latin typeface="Trebuchet MS"/>
                <a:cs typeface="Trebuchet MS"/>
              </a:rPr>
              <a:t>V</a:t>
            </a:r>
            <a:r>
              <a:rPr sz="1400" spc="-204" dirty="0">
                <a:solidFill>
                  <a:srgbClr val="FFFFFF"/>
                </a:solidFill>
                <a:latin typeface="Trebuchet MS"/>
                <a:cs typeface="Trebuchet MS"/>
              </a:rPr>
              <a:t>.</a:t>
            </a:r>
            <a:endParaRPr sz="1400" dirty="0">
              <a:latin typeface="Trebuchet MS"/>
              <a:cs typeface="Trebuchet MS"/>
            </a:endParaRPr>
          </a:p>
          <a:p>
            <a:pPr marL="84455" marR="5080" indent="-72390" algn="r">
              <a:lnSpc>
                <a:spcPts val="2210"/>
              </a:lnSpc>
              <a:spcBef>
                <a:spcPts val="40"/>
              </a:spcBef>
            </a:pPr>
            <a:r>
              <a:rPr lang="zh-CN" altLang="en-US" sz="1400" spc="-5" dirty="0" smtClean="0">
                <a:solidFill>
                  <a:srgbClr val="FFFFFF"/>
                </a:solidFill>
                <a:latin typeface="Trebuchet MS"/>
                <a:cs typeface="Trebuchet MS"/>
              </a:rPr>
              <a:t>技术科学博士，教授</a:t>
            </a:r>
            <a:endParaRPr sz="1400" dirty="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AE3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TotalTime>
  <Words>368</Words>
  <Application>Microsoft Office PowerPoint</Application>
  <PresentationFormat>Произвольный</PresentationFormat>
  <Paragraphs>36</Paragraphs>
  <Slides>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Office Theme</vt:lpstr>
      <vt:lpstr>中小企业的云技术</vt:lpstr>
      <vt:lpstr>«学术交流、技术共建、行业联合咨询»</vt:lpstr>
      <vt:lpstr>Презентация PowerPoint</vt:lpstr>
      <vt:lpstr>Презентация PowerPoint</vt:lpstr>
      <vt:lpstr>Презентация PowerPoint</vt:lpstr>
      <vt:lpstr>“</vt:lpstr>
      <vt:lpstr>Презентация PowerPoint</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ФОРУМ- РОССИЯ-КИТАЙ</dc:title>
  <dc:creator>Administrator</dc:creator>
  <cp:lastModifiedBy>Windows User</cp:lastModifiedBy>
  <cp:revision>9</cp:revision>
  <dcterms:created xsi:type="dcterms:W3CDTF">2021-07-02T10:54:11Z</dcterms:created>
  <dcterms:modified xsi:type="dcterms:W3CDTF">2021-07-05T07:04:35Z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2021-06-30T00:00:00Z</vt:filetime>
  </property>
  <property fmtid="{D5CDD505-2E9C-101B-9397-08002B2CF9AE}" pid="3" name="Creator">
    <vt:lpwstr>PowerPoint</vt:lpwstr>
  </property>
  <property fmtid="{D5CDD505-2E9C-101B-9397-08002B2CF9AE}" pid="4" name="LastSaved">
    <vt:filetime>2021-07-02T00:00:00Z</vt:filetime>
  </property>
</Properties>
</file>