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86" r:id="rId1"/>
  </p:sldMasterIdLst>
  <p:notesMasterIdLst>
    <p:notesMasterId r:id="rId15"/>
  </p:notesMasterIdLst>
  <p:handoutMasterIdLst>
    <p:handoutMasterId r:id="rId16"/>
  </p:handoutMasterIdLst>
  <p:sldIdLst>
    <p:sldId id="600" r:id="rId2"/>
    <p:sldId id="756" r:id="rId3"/>
    <p:sldId id="759" r:id="rId4"/>
    <p:sldId id="761" r:id="rId5"/>
    <p:sldId id="782" r:id="rId6"/>
    <p:sldId id="727" r:id="rId7"/>
    <p:sldId id="718" r:id="rId8"/>
    <p:sldId id="780" r:id="rId9"/>
    <p:sldId id="783" r:id="rId10"/>
    <p:sldId id="770" r:id="rId11"/>
    <p:sldId id="785" r:id="rId12"/>
    <p:sldId id="771" r:id="rId13"/>
    <p:sldId id="60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07A"/>
    <a:srgbClr val="990000"/>
    <a:srgbClr val="FF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800" autoAdjust="0"/>
  </p:normalViewPr>
  <p:slideViewPr>
    <p:cSldViewPr snapToGrid="0" showGuides="1">
      <p:cViewPr varScale="1">
        <p:scale>
          <a:sx n="54" d="100"/>
          <a:sy n="54" d="100"/>
        </p:scale>
        <p:origin x="48" y="5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728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DD01B-A80F-4DAF-B273-9316CE13A076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20DB3-5883-424E-9050-8B21ED1329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9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5CB7-DF24-46E5-B174-B9CBF9638194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592B-CF43-4843-AB82-AFECCE86F8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5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592B-CF43-4843-AB82-AFECCE86F8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7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592B-CF43-4843-AB82-AFECCE86F8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7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592B-CF43-4843-AB82-AFECCE86F8C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8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592B-CF43-4843-AB82-AFECCE86F8C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8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592B-CF43-4843-AB82-AFECCE86F8C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8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592B-CF43-4843-AB82-AFECCE86F8C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8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64" y="-216569"/>
            <a:ext cx="12288253" cy="7098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4969042" y="1455820"/>
            <a:ext cx="665346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5795210" y="6456947"/>
            <a:ext cx="5827295" cy="0"/>
          </a:xfrm>
          <a:prstGeom prst="line">
            <a:avLst/>
          </a:prstGeom>
          <a:ln w="508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2397253" y="1204280"/>
            <a:ext cx="23695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latin typeface="+mj-lt"/>
              </a:rPr>
              <a:t>–  на шаг впереди!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67" y="311203"/>
            <a:ext cx="1747499" cy="16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0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611" y="1515978"/>
            <a:ext cx="10720131" cy="46369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2pPr>
            <a:lvl3pPr marL="9144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aseline="0"/>
            </a:lvl3pPr>
            <a:lvl4pPr marL="13716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4pPr>
            <a:lvl5pPr marL="18288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4688" y="6352143"/>
            <a:ext cx="2453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 апреля 2019 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768642" y="78204"/>
            <a:ext cx="10094495" cy="908385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17179" y="6356350"/>
            <a:ext cx="597563" cy="3630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24D78-EE9C-44F6-A135-DE0C9A61DF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50469" y="6354247"/>
            <a:ext cx="5306992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800" b="0" i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РФФИ –</a:t>
            </a:r>
            <a:r>
              <a:rPr lang="en-US" dirty="0"/>
              <a:t> </a:t>
            </a:r>
            <a:r>
              <a:rPr lang="ru-RU" dirty="0"/>
              <a:t>СИТМА</a:t>
            </a:r>
          </a:p>
        </p:txBody>
      </p:sp>
    </p:spTree>
    <p:extLst>
      <p:ext uri="{BB962C8B-B14F-4D97-AF65-F5344CB8AC3E}">
        <p14:creationId xmlns:p14="http://schemas.microsoft.com/office/powerpoint/2010/main" val="381719484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1917032"/>
            <a:ext cx="8309810" cy="432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aseline="0"/>
            </a:lvl2pPr>
            <a:lvl3pPr marL="9144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3pPr>
            <a:lvl4pPr marL="13716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4pPr>
            <a:lvl5pPr marL="18288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17179" y="6356350"/>
            <a:ext cx="597563" cy="3630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24D78-EE9C-44F6-A135-DE0C9A61DF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768642" y="78204"/>
            <a:ext cx="10094495" cy="908385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1636295" y="1050758"/>
            <a:ext cx="10331116" cy="80210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" b="1" i="0" baseline="0">
                <a:solidFill>
                  <a:srgbClr val="C00000"/>
                </a:solidFill>
              </a:defRPr>
            </a:lvl1pPr>
            <a:lvl2pPr marL="457200" indent="0">
              <a:lnSpc>
                <a:spcPct val="90000"/>
              </a:lnSpc>
              <a:spcBef>
                <a:spcPts val="0"/>
              </a:spcBef>
              <a:buNone/>
              <a:defRPr sz="2200" b="1" i="0" baseline="0">
                <a:solidFill>
                  <a:srgbClr val="C00000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0"/>
              </a:spcBef>
              <a:buNone/>
              <a:defRPr sz="2200" b="1" i="0" baseline="0">
                <a:solidFill>
                  <a:srgbClr val="C00000"/>
                </a:solidFill>
              </a:defRPr>
            </a:lvl3pPr>
            <a:lvl4pPr marL="1371600" indent="0">
              <a:lnSpc>
                <a:spcPct val="90000"/>
              </a:lnSpc>
              <a:spcBef>
                <a:spcPts val="0"/>
              </a:spcBef>
              <a:buNone/>
              <a:defRPr sz="2200" b="1" i="0" baseline="0">
                <a:solidFill>
                  <a:srgbClr val="C00000"/>
                </a:solidFill>
              </a:defRPr>
            </a:lvl4pPr>
            <a:lvl5pPr marL="1828800" indent="0">
              <a:lnSpc>
                <a:spcPct val="90000"/>
              </a:lnSpc>
              <a:spcBef>
                <a:spcPts val="0"/>
              </a:spcBef>
              <a:buNone/>
              <a:defRPr sz="2200" b="1" i="0"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4"/>
          </p:nvPr>
        </p:nvSpPr>
        <p:spPr>
          <a:xfrm>
            <a:off x="184484" y="1917032"/>
            <a:ext cx="3328738" cy="432334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aseline="0"/>
            </a:lvl2pPr>
            <a:lvl3pPr marL="9144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3pPr>
            <a:lvl4pPr marL="13716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4pPr>
            <a:lvl5pPr marL="182880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4688" y="6352143"/>
            <a:ext cx="2453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 апреля 2019  </a:t>
            </a: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50469" y="6354247"/>
            <a:ext cx="5306992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/>
              <a:t>РФФИ –</a:t>
            </a:r>
            <a:r>
              <a:rPr lang="en-US" dirty="0"/>
              <a:t> </a:t>
            </a:r>
            <a:r>
              <a:rPr lang="ru-RU" dirty="0"/>
              <a:t>СИТМА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04576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768642" y="78204"/>
            <a:ext cx="10094495" cy="908385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17179" y="6356350"/>
            <a:ext cx="597563" cy="3630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24D78-EE9C-44F6-A135-DE0C9A61DF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50469" y="6354247"/>
            <a:ext cx="5306992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/>
              <a:t>РФФИ – СИТМА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54688" y="6352143"/>
            <a:ext cx="2453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 апреля 2019  </a:t>
            </a:r>
          </a:p>
        </p:txBody>
      </p:sp>
    </p:spTree>
    <p:extLst>
      <p:ext uri="{BB962C8B-B14F-4D97-AF65-F5344CB8AC3E}">
        <p14:creationId xmlns:p14="http://schemas.microsoft.com/office/powerpoint/2010/main" val="165265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 userDrawn="1"/>
        </p:nvCxnSpPr>
        <p:spPr>
          <a:xfrm>
            <a:off x="1299410" y="6553209"/>
            <a:ext cx="9974179" cy="0"/>
          </a:xfrm>
          <a:prstGeom prst="line">
            <a:avLst/>
          </a:prstGeom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 userDrawn="1"/>
        </p:nvGrpSpPr>
        <p:grpSpPr>
          <a:xfrm>
            <a:off x="-8021" y="72192"/>
            <a:ext cx="12200021" cy="936001"/>
            <a:chOff x="4602120" y="0"/>
            <a:chExt cx="5295048" cy="396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/>
            <a:stretch/>
          </p:blipFill>
          <p:spPr>
            <a:xfrm>
              <a:off x="7522692" y="0"/>
              <a:ext cx="2374476" cy="396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2120" y="0"/>
              <a:ext cx="2922119" cy="396000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2807368" y="886337"/>
            <a:ext cx="8622632" cy="0"/>
          </a:xfrm>
          <a:prstGeom prst="line">
            <a:avLst/>
          </a:prstGeom>
          <a:ln w="508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9" y="116382"/>
            <a:ext cx="1658037" cy="15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7" r:id="rId3"/>
    <p:sldLayoutId id="214748379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1" y="1752453"/>
            <a:ext cx="12058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俄罗斯和中国之间的科学合作</a:t>
            </a:r>
            <a:endParaRPr lang="en-US" altLang="zh-CN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4400" b="1" i="1" dirty="0">
                <a:solidFill>
                  <a:schemeClr val="bg1"/>
                </a:solidFill>
              </a:rPr>
              <a:t>俄罗斯基础研究基金会</a:t>
            </a:r>
            <a:r>
              <a:rPr lang="en-US" altLang="zh-CN" sz="4400" b="1" i="1" dirty="0">
                <a:solidFill>
                  <a:schemeClr val="bg1"/>
                </a:solidFill>
              </a:rPr>
              <a:t>---</a:t>
            </a:r>
            <a:r>
              <a:rPr lang="zh-CN" altLang="en-US" sz="4400" b="1" i="1" dirty="0">
                <a:solidFill>
                  <a:schemeClr val="bg1"/>
                </a:solidFill>
              </a:rPr>
              <a:t>支持</a:t>
            </a:r>
            <a:r>
              <a:rPr lang="zh-CN" alt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科学项目的基金。</a:t>
            </a:r>
          </a:p>
          <a:p>
            <a:pPr algn="ctr"/>
            <a:r>
              <a:rPr lang="zh-CN" alt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信息技术 </a:t>
            </a:r>
            <a:r>
              <a:rPr lang="en-US" altLang="zh-CN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--- </a:t>
            </a:r>
            <a:r>
              <a:rPr lang="zh-CN" alt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研究领域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1" y="5534797"/>
            <a:ext cx="11426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i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俄罗斯基础研究基金会国际合作处</a:t>
            </a:r>
            <a:endParaRPr lang="en-US" altLang="zh-CN" sz="2800" b="1" i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i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2800" b="1" i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800" b="1" i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800" b="1" i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b="1" i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en-US" sz="2800" b="1" i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ru-RU" sz="2800" b="1" i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b="1" i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A.V. </a:t>
            </a:r>
            <a:r>
              <a:rPr lang="zh-CN" altLang="en-US" sz="2800" b="1" i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乌索尔采夫</a:t>
            </a:r>
            <a:endParaRPr lang="ru-RU" altLang="en-US" sz="2800" b="1" i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4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0825" y="2397288"/>
            <a:ext cx="11573048" cy="3672408"/>
          </a:xfrm>
        </p:spPr>
        <p:txBody>
          <a:bodyPr>
            <a:noAutofit/>
          </a:bodyPr>
          <a:lstStyle/>
          <a:p>
            <a:pPr lvl="0"/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年有一个单独的主题竞赛，专门针对以下信息技术的以下方向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视频流中彩色图像的感知和分析以及复杂刚性物体的识别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用于处理大型数据库、建模、分析和规划大型城市和地区交通系统发展的信息和计算技术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200" y="6371771"/>
            <a:ext cx="1814286" cy="33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768642" y="78204"/>
            <a:ext cx="10094495" cy="9083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0237" y="240008"/>
            <a:ext cx="757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俄罗斯基础研究基金会项目中的信息技术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Картинки по запросу &quot;national natural science foundation of china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258" y="1184175"/>
            <a:ext cx="2084761" cy="12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26" y="1151472"/>
            <a:ext cx="1218668" cy="121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0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200" y="6371771"/>
            <a:ext cx="1814286" cy="33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768642" y="78204"/>
            <a:ext cx="10094495" cy="9083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9616" y="240008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科学外交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C:\Users\Baktysheva\Desktop\Документы_М\Китай_июнь - копия\IMG_2794.JPG"/>
          <p:cNvPicPr/>
          <p:nvPr/>
        </p:nvPicPr>
        <p:blipFill>
          <a:blip r:embed="rId3" cstate="print"/>
          <a:stretch/>
        </p:blipFill>
        <p:spPr>
          <a:xfrm>
            <a:off x="1647826" y="1025985"/>
            <a:ext cx="4105274" cy="2403015"/>
          </a:xfrm>
          <a:prstGeom prst="rect">
            <a:avLst/>
          </a:prstGeom>
          <a:ln>
            <a:noFill/>
          </a:ln>
        </p:spPr>
      </p:pic>
      <p:pic>
        <p:nvPicPr>
          <p:cNvPr id="10" name="Picture 4" descr="U:\16\Китай_ГФЕН\Фото\DSC_0041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92" y="1031424"/>
            <a:ext cx="4167758" cy="240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КИТАЙ_ЗУМ\IMG_0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36" y="3724275"/>
            <a:ext cx="4375989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1268" y="600911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北京</a:t>
            </a:r>
            <a:r>
              <a:rPr lang="en-US" dirty="0"/>
              <a:t>, 2018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84997" y="3397281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符拉迪沃斯托克</a:t>
            </a:r>
            <a:r>
              <a:rPr lang="en-US" dirty="0"/>
              <a:t>, 2015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58579" y="3406806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北京</a:t>
            </a:r>
            <a:r>
              <a:rPr lang="en-US" dirty="0"/>
              <a:t>, 2014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58554" y="5979273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莫斯科</a:t>
            </a:r>
            <a:r>
              <a:rPr lang="en-US" dirty="0"/>
              <a:t>, 2019</a:t>
            </a:r>
            <a:endParaRPr lang="ru-RU" dirty="0"/>
          </a:p>
        </p:txBody>
      </p:sp>
      <p:pic>
        <p:nvPicPr>
          <p:cNvPr id="16" name="Picture 2" descr="U:\Международные связи\Усольцев\ЮБИЛЕЙ_КИТАЙ\ФОТО ГФЕН\2019 Xie Xincheng visite RSF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43" y="3762375"/>
            <a:ext cx="4136082" cy="219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9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200" y="6371771"/>
            <a:ext cx="1814286" cy="33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768642" y="78204"/>
            <a:ext cx="10094495" cy="9083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U:\Международные связи\Усольцев\ЮБИЛЕЙ_КИТАЙ\ФОТО ГФЕН\201805-Yangwei to Global Research Council-Mosc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6" y="1196934"/>
            <a:ext cx="7678074" cy="48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99616" y="240008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科学外交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0204" y="6150723"/>
            <a:ext cx="427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全球研究理事会的年度会议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zh-CN" altLang="en-US" dirty="0"/>
              <a:t>莫斯科 </a:t>
            </a:r>
            <a:r>
              <a:rPr lang="en-US" dirty="0"/>
              <a:t>201</a:t>
            </a: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6539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4286" y="2535124"/>
            <a:ext cx="9898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	</a:t>
            </a:r>
            <a:r>
              <a:rPr lang="zh-CN" altLang="en-US" sz="6000" b="1" dirty="0">
                <a:solidFill>
                  <a:schemeClr val="bg1"/>
                </a:solidFill>
              </a:rPr>
              <a:t>谢谢！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6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2893" y="29278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俄罗斯基础研究基金会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854"/>
              </p:ext>
            </p:extLst>
          </p:nvPr>
        </p:nvGraphicFramePr>
        <p:xfrm>
          <a:off x="173619" y="6249880"/>
          <a:ext cx="20371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3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Объект 4"/>
          <p:cNvSpPr txBox="1">
            <a:spLocks/>
          </p:cNvSpPr>
          <p:nvPr/>
        </p:nvSpPr>
        <p:spPr>
          <a:xfrm>
            <a:off x="123826" y="1421252"/>
            <a:ext cx="4803016" cy="5360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俄罗斯基础研究基金会是根据俄罗斯联邦总统令于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1992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年成立的，目的是支持基础科学。</a:t>
            </a: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● 独特的地位：一个自治的非营利性国家组织。</a:t>
            </a: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● 俄罗斯基础研究基金会支持所有科学领域的项目，包括自然科学和社会科学。</a:t>
            </a: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● 俄罗斯基础研究基金会在竞争的基础上选择项目</a:t>
            </a: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● 俄罗斯基础研究基金会采用多阶段透明的国际评估系统。</a:t>
            </a: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● 俄罗斯基础研究基金会在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2021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年的预算是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214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亿卢布。</a:t>
            </a: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●  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29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年来，俄罗斯基础研究基金会支持了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20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万个研究项目和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万名俄罗斯科学家。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8018466" y="2033120"/>
            <a:ext cx="216024" cy="420185"/>
          </a:xfrm>
          <a:prstGeom prst="downArrow">
            <a:avLst/>
          </a:prstGeom>
          <a:gradFill rotWithShape="1">
            <a:gsLst>
              <a:gs pos="0">
                <a:srgbClr val="6076B4">
                  <a:shade val="51000"/>
                  <a:satMod val="130000"/>
                </a:srgbClr>
              </a:gs>
              <a:gs pos="80000">
                <a:srgbClr val="6076B4">
                  <a:shade val="93000"/>
                  <a:satMod val="130000"/>
                </a:srgbClr>
              </a:gs>
              <a:gs pos="100000">
                <a:srgbClr val="6076B4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0108324" y="2033120"/>
            <a:ext cx="216024" cy="594066"/>
          </a:xfrm>
          <a:prstGeom prst="downArrow">
            <a:avLst/>
          </a:prstGeom>
          <a:gradFill rotWithShape="1">
            <a:gsLst>
              <a:gs pos="0">
                <a:srgbClr val="6076B4">
                  <a:shade val="51000"/>
                  <a:satMod val="130000"/>
                </a:srgbClr>
              </a:gs>
              <a:gs pos="80000">
                <a:srgbClr val="6076B4">
                  <a:shade val="93000"/>
                  <a:satMod val="130000"/>
                </a:srgbClr>
              </a:gs>
              <a:gs pos="100000">
                <a:srgbClr val="6076B4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30470" y="2436594"/>
            <a:ext cx="2592288" cy="3392706"/>
          </a:xfrm>
          <a:prstGeom prst="round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基金会理事会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主席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副主席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基金会理事会的</a:t>
            </a:r>
            <a:r>
              <a:rPr lang="en-US" altLang="zh-CN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zh-CN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名成员（包括基金会理事会主席团的</a:t>
            </a:r>
            <a:r>
              <a:rPr lang="en-US" altLang="zh-CN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名成员）。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0128" y="1451854"/>
            <a:ext cx="3024336" cy="540060"/>
          </a:xfrm>
          <a:prstGeom prst="round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俄罗斯基础研究基金会董事会和主席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35428" y="5925440"/>
            <a:ext cx="598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俄罗斯基础研究基金会</a:t>
            </a:r>
            <a:r>
              <a:rPr lang="zh-CN" altLang="en-US" dirty="0"/>
              <a:t>拥有</a:t>
            </a:r>
            <a:r>
              <a:rPr lang="en-US" altLang="zh-CN" dirty="0"/>
              <a:t>200</a:t>
            </a:r>
            <a:r>
              <a:rPr lang="zh-CN" altLang="en-US" dirty="0"/>
              <a:t>名工作人员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75359" y="2625472"/>
            <a:ext cx="2081954" cy="1225139"/>
          </a:xfrm>
          <a:prstGeom prst="round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zh-CN" altLang="en-US" sz="1600" dirty="0"/>
              <a:t>科学行政部门和处室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63976" y="4001681"/>
            <a:ext cx="1650130" cy="1225139"/>
          </a:xfrm>
          <a:prstGeom prst="round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专家们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4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4451" y="190500"/>
            <a:ext cx="10094495" cy="687847"/>
          </a:xfrm>
        </p:spPr>
        <p:txBody>
          <a:bodyPr/>
          <a:lstStyle/>
          <a:p>
            <a:r>
              <a:rPr lang="zh-CN" altLang="en-US" i="1" dirty="0"/>
              <a:t>俄罗斯基础研究基金会的竞争活动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854"/>
              </p:ext>
            </p:extLst>
          </p:nvPr>
        </p:nvGraphicFramePr>
        <p:xfrm>
          <a:off x="173619" y="6249880"/>
          <a:ext cx="20371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3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3687" y="1473771"/>
            <a:ext cx="50904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哲学、社会学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政治学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语言学和艺术史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对人类、心理学、教育学、人类健康的社会问题和生态学的综合研究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全球问题和国际关系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跨学科研究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对年轻研究人员的支持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区域方案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国际项目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出版计划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343" y="5471949"/>
            <a:ext cx="3127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俄罗斯基础研究基金会专家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5,000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名博士</a:t>
            </a:r>
          </a:p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俄罗斯科学院的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多名成员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129" y="1473884"/>
            <a:ext cx="374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数学和机械学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物理学和天文学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化学和材料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生物学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基础医学科学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地球科学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信息通信技术和计算机科学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农业科学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工程学基础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历史、考古和人种学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经济学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8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国际合作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07325"/>
              </p:ext>
            </p:extLst>
          </p:nvPr>
        </p:nvGraphicFramePr>
        <p:xfrm>
          <a:off x="173619" y="6249880"/>
          <a:ext cx="20371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3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1983929" y="1693273"/>
            <a:ext cx="8352928" cy="399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双边和多边合作</a:t>
            </a: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每年公布的国际竞赛多达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参加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个多边计划</a:t>
            </a: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针对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个国际比赛</a:t>
            </a: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每年资助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多个项目</a:t>
            </a: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平均补助金 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超过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万卢布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3152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Arial" panose="020B0604020202020204" pitchFamily="34" charset="0"/>
              </a:rPr>
              <a:t>国际合作的原则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11838"/>
              </p:ext>
            </p:extLst>
          </p:nvPr>
        </p:nvGraphicFramePr>
        <p:xfrm>
          <a:off x="173619" y="6249880"/>
          <a:ext cx="20371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3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Объект 4"/>
          <p:cNvSpPr txBox="1">
            <a:spLocks noGrp="1"/>
          </p:cNvSpPr>
          <p:nvPr>
            <p:ph idx="1"/>
          </p:nvPr>
        </p:nvSpPr>
        <p:spPr>
          <a:xfrm>
            <a:off x="678996" y="2247900"/>
            <a:ext cx="11103429" cy="334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联合研究是与伙伴国家的组织共同资助</a:t>
            </a: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每方有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2-3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个专家委员会</a:t>
            </a: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每个组织都资助来自其本国的研究人员 </a:t>
            </a: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各方在平等条件下为项目提供资金</a:t>
            </a: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项目的主要成果是一份联合出版物</a:t>
            </a: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1" indent="-457200" algn="l">
              <a:spcBef>
                <a:spcPts val="1800"/>
              </a:spcBef>
              <a:buClr>
                <a:srgbClr val="758085">
                  <a:lumMod val="75000"/>
                </a:srgbClr>
              </a:buClr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758085">
                  <a:lumMod val="75000"/>
                </a:srgbClr>
              </a:buClr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5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13745"/>
              </p:ext>
            </p:extLst>
          </p:nvPr>
        </p:nvGraphicFramePr>
        <p:xfrm>
          <a:off x="5145970" y="1590061"/>
          <a:ext cx="7046030" cy="389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9498413" imgH="5028571" progId="">
                  <p:embed/>
                </p:oleObj>
              </mc:Choice>
              <mc:Fallback>
                <p:oleObj name="Image" r:id="rId3" imgW="9498413" imgH="5028571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970" y="1590061"/>
                        <a:ext cx="7046030" cy="3899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-конечная звезда 4"/>
          <p:cNvSpPr/>
          <p:nvPr/>
        </p:nvSpPr>
        <p:spPr>
          <a:xfrm>
            <a:off x="381265" y="1160748"/>
            <a:ext cx="94919" cy="720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584465" y="1160748"/>
            <a:ext cx="94919" cy="720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776486" y="1160748"/>
            <a:ext cx="94919" cy="720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968507" y="1160748"/>
            <a:ext cx="94919" cy="720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1160529" y="1160748"/>
            <a:ext cx="94919" cy="720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1352550" y="1160748"/>
            <a:ext cx="94919" cy="720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1544571" y="1160748"/>
            <a:ext cx="94919" cy="720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1737685" y="1160748"/>
            <a:ext cx="94919" cy="720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7873" y="170962"/>
            <a:ext cx="9539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i="1" dirty="0">
                <a:solidFill>
                  <a:schemeClr val="bg1"/>
                </a:solidFill>
              </a:rPr>
              <a:t>俄罗斯基础研究基金会的国际合作地图分布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15360" y="647397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Palatino Linotype" pitchFamily="18" charset="0"/>
              </a:rPr>
              <a:t>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5971" y="4831397"/>
            <a:ext cx="1919816" cy="7078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ru-RU" sz="1000" i="1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sz="1000" i="1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sz="1000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3789" y="4839848"/>
            <a:ext cx="1938435" cy="2462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3200" y="6371771"/>
            <a:ext cx="1814286" cy="33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84889" y="4860874"/>
            <a:ext cx="2094013" cy="40011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/>
            <a:endParaRPr lang="en-US" sz="1000" dirty="0">
              <a:solidFill>
                <a:prstClr val="black"/>
              </a:solidFill>
              <a:latin typeface="Arial Narrow" pitchFamily="34" charset="0"/>
            </a:endParaRPr>
          </a:p>
          <a:p>
            <a:pPr lvl="0"/>
            <a:endParaRPr lang="en-US" sz="1000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304" y="1402705"/>
            <a:ext cx="2979958" cy="522611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阿布哈兹，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NAS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奥地利，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FWF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阿塞拜疆，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ANAS，SDF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亚美尼亚，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SCS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白俄罗斯，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BRFBR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保加利亚，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BSF，BAS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巴西，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CONFAP，FAPESP，CNPq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8.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英国，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RS，AHRC UKRI。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9.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匈牙利，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FRLC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10.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越南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VAST, VASS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11.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德国，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DFG，MPG，Helmholtz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12.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12.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埃及，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STDF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13.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以色列，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MOST 14.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14.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印度，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DST，ICMR 15.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15.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伊朗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INSF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8696" y="1423922"/>
            <a:ext cx="2948252" cy="490294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16.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意大利，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CNR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17.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哈萨克斯坦，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SF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18.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加拿大，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NSERC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19.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塞浦路斯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RPF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20.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吉尔吉斯斯坦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NAS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21.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中国，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NSFC，NOSTA。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	SASS, CASS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22.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朝鲜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CCRF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23.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古巴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CITMA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24.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摩尔多瓦，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ASM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25.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蒙古，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MECSS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26.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挪威，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RCN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27.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大韩民国，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NRF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28.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沙特阿拉伯，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KACST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29.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美国，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NSF，NH，NCI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627505" y="4721218"/>
            <a:ext cx="1904369" cy="170816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30.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土耳其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TUBITAK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31.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乌兹别克斯坦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CCSTD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32.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菲律宾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DST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33.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芬兰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</a:rPr>
              <a:t>AKA</a:t>
            </a: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48837" y="5065697"/>
            <a:ext cx="2416435" cy="138499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34.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法国，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CNRS，FMS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35.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捷克共和国，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GACR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36.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瑞士，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SNSF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37.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瑞典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NRF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23205" y="5086280"/>
            <a:ext cx="2416435" cy="106182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38.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南非，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NRF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39.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南奥塞梯，联刚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40. 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日本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JSPS, JMRF</a:t>
            </a: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28686" y="1095380"/>
            <a:ext cx="901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i="1" dirty="0"/>
              <a:t>俄罗斯基础研究基金会与来自世界上</a:t>
            </a:r>
            <a:r>
              <a:rPr lang="en-US" altLang="zh-CN" sz="2000" i="1" dirty="0"/>
              <a:t>40</a:t>
            </a:r>
            <a:r>
              <a:rPr lang="zh-CN" altLang="en-US" sz="2000" i="1" dirty="0"/>
              <a:t>个国家的</a:t>
            </a:r>
            <a:r>
              <a:rPr lang="en-US" altLang="zh-CN" sz="2000" i="1" dirty="0"/>
              <a:t>57</a:t>
            </a:r>
            <a:r>
              <a:rPr lang="zh-CN" altLang="en-US" sz="2000" i="1" dirty="0"/>
              <a:t>个组织有合作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181959" y="4376723"/>
            <a:ext cx="367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俄罗斯基础研究基金会是一个积极</a:t>
            </a:r>
          </a:p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参与科学外交的组织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7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俄</a:t>
            </a:r>
            <a:r>
              <a:rPr lang="zh-CN" altLang="en-US" i="1" dirty="0"/>
              <a:t>罗斯基础研究基金会</a:t>
            </a:r>
            <a:r>
              <a:rPr lang="zh-CN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国际项目的竞争性选择</a:t>
            </a:r>
            <a:endParaRPr lang="ru-RU" b="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1337" y="1061586"/>
            <a:ext cx="100602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200" y="6371771"/>
            <a:ext cx="1814286" cy="33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41771" y="1804715"/>
            <a:ext cx="3860801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多边竞赛或方案</a:t>
            </a:r>
            <a:endParaRPr lang="ru-RU" sz="20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351313" y="26858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789156" y="26858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78856" y="3697522"/>
            <a:ext cx="2061029" cy="17598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专题比赛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69542" y="3697523"/>
            <a:ext cx="1930400" cy="1759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自然科学所有领域的竞赛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313" y="1785257"/>
            <a:ext cx="3860801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双向竞赛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41770" y="2969999"/>
            <a:ext cx="3860801" cy="19358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每场比赛的主题由国际协会的成员国在宣布比赛之前决定。</a:t>
            </a:r>
            <a:endParaRPr lang="ru-RU" sz="2000" b="1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9337111" y="2726059"/>
            <a:ext cx="484632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5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200" y="6371771"/>
            <a:ext cx="1814286" cy="33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768642" y="78204"/>
            <a:ext cx="10094495" cy="9083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343" y="1558276"/>
            <a:ext cx="10537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3080" y="1748105"/>
            <a:ext cx="10720131" cy="4636921"/>
          </a:xfrm>
        </p:spPr>
        <p:txBody>
          <a:bodyPr/>
          <a:lstStyle/>
          <a:p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中国国家自然科学基金是俄罗斯基础研究基金会（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RFBR）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的第一个国际合作伙伴。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日，福尔托夫院士和张存浩院士在北京签署了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俄罗斯联邦广播电视局与中国广电总局的合作协议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合作方式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联合研讨会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双边项目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跨学科的双边项目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多边合作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金砖国家、地理信息系统等。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科学外交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92880" y="-32155"/>
            <a:ext cx="9373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俄中合作</a:t>
            </a:r>
          </a:p>
          <a:p>
            <a:pPr algn="ctr"/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俄罗斯基础研究基金会项目中的信息技术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09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25" y="1879710"/>
            <a:ext cx="4743450" cy="37019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zh-CN" sz="2800" dirty="0"/>
              <a:t>有</a:t>
            </a:r>
            <a:r>
              <a:rPr lang="en-US" altLang="zh-CN" sz="2800" dirty="0"/>
              <a:t>3500</a:t>
            </a:r>
            <a:r>
              <a:rPr lang="zh-CN" altLang="zh-CN" sz="2800" dirty="0"/>
              <a:t>多份提交到了俄罗斯基础研究基金会</a:t>
            </a:r>
            <a:endParaRPr lang="en-US" altLang="zh-CN" sz="2800" dirty="0"/>
          </a:p>
          <a:p>
            <a:pPr>
              <a:buFont typeface="Arial" pitchFamily="34" charset="0"/>
              <a:buChar char="•"/>
            </a:pPr>
            <a:r>
              <a:rPr lang="zh-CN" altLang="zh-CN" sz="2800" dirty="0"/>
              <a:t>其中</a:t>
            </a:r>
            <a:r>
              <a:rPr lang="en-US" altLang="zh-CN" sz="2800" dirty="0"/>
              <a:t>1800</a:t>
            </a:r>
            <a:r>
              <a:rPr lang="zh-CN" altLang="zh-CN" sz="2800" dirty="0"/>
              <a:t>多份申请是关于信息技术领域</a:t>
            </a:r>
          </a:p>
          <a:p>
            <a:pPr>
              <a:buFont typeface="Arial" pitchFamily="34" charset="0"/>
              <a:buChar char="•"/>
            </a:pPr>
            <a:r>
              <a:rPr lang="zh-CN" altLang="zh-CN" sz="2800" dirty="0"/>
              <a:t>有</a:t>
            </a:r>
            <a:r>
              <a:rPr lang="en-US" altLang="zh-CN" sz="2800" dirty="0"/>
              <a:t>1000</a:t>
            </a:r>
            <a:r>
              <a:rPr lang="zh-CN" altLang="zh-CN" sz="2800" dirty="0"/>
              <a:t>多份申请得到援助，其中有</a:t>
            </a:r>
            <a:r>
              <a:rPr lang="en-US" altLang="zh-CN" sz="2800" dirty="0"/>
              <a:t>422</a:t>
            </a:r>
            <a:r>
              <a:rPr lang="zh-CN" altLang="zh-CN" sz="2800" dirty="0"/>
              <a:t>份申请是俄罗斯基础研究基金会和中国国家自然科学基金共同援助。</a:t>
            </a:r>
          </a:p>
          <a:p>
            <a:pPr>
              <a:buFont typeface="Arial" pitchFamily="34" charset="0"/>
              <a:buChar char="•"/>
            </a:pPr>
            <a:endParaRPr lang="zh-CN" altLang="zh-CN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7111" y="251625"/>
            <a:ext cx="10094495" cy="908385"/>
          </a:xfrm>
        </p:spPr>
        <p:txBody>
          <a:bodyPr/>
          <a:lstStyle/>
          <a:p>
            <a:r>
              <a:rPr lang="zh-CN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俄罗斯基础研究基金会项目中的信息技术</a:t>
            </a:r>
            <a:endParaRPr lang="ru-RU" altLang="zh-CN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4D78-EE9C-44F6-A135-DE0C9A61DF9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Picture 3" descr="U:\Международные связи\Усольцев\ЮБИЛЕЙ_КИТАЙ\ФОТО ГФЕН\201707 International Symposium for a Prosperous Belt and Road-Yangwei &amp; Panchen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13" y="1623278"/>
            <a:ext cx="6258957" cy="35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3200" y="6371771"/>
            <a:ext cx="1814286" cy="33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06175" y="6381296"/>
            <a:ext cx="474436" cy="33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4782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10017</TotalTime>
  <Words>876</Words>
  <Application>Microsoft Office PowerPoint</Application>
  <PresentationFormat>宽屏</PresentationFormat>
  <Paragraphs>155</Paragraphs>
  <Slides>13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Palatino Linotype</vt:lpstr>
      <vt:lpstr>Times New Roman</vt:lpstr>
      <vt:lpstr>Специальное оформление</vt:lpstr>
      <vt:lpstr>Image</vt:lpstr>
      <vt:lpstr>PowerPoint 演示文稿</vt:lpstr>
      <vt:lpstr>PowerPoint 演示文稿</vt:lpstr>
      <vt:lpstr>俄罗斯基础研究基金会的竞争活动</vt:lpstr>
      <vt:lpstr>国际合作</vt:lpstr>
      <vt:lpstr>国际合作的原则</vt:lpstr>
      <vt:lpstr>PowerPoint 演示文稿</vt:lpstr>
      <vt:lpstr>俄罗斯基础研究基金会国际项目的竞争性选择</vt:lpstr>
      <vt:lpstr>PowerPoint 演示文稿</vt:lpstr>
      <vt:lpstr>俄罗斯基础研究基金会项目中的信息技术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</dc:creator>
  <cp:lastModifiedBy>琅</cp:lastModifiedBy>
  <cp:revision>1023</cp:revision>
  <dcterms:created xsi:type="dcterms:W3CDTF">2017-12-04T13:14:06Z</dcterms:created>
  <dcterms:modified xsi:type="dcterms:W3CDTF">2021-07-06T02:43:59Z</dcterms:modified>
</cp:coreProperties>
</file>