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9"/>
  </p:notesMasterIdLst>
  <p:handoutMasterIdLst>
    <p:handoutMasterId r:id="rId70"/>
  </p:handoutMasterIdLst>
  <p:sldIdLst>
    <p:sldId id="256" r:id="rId2"/>
    <p:sldId id="267" r:id="rId3"/>
    <p:sldId id="271" r:id="rId4"/>
    <p:sldId id="272" r:id="rId5"/>
    <p:sldId id="307" r:id="rId6"/>
    <p:sldId id="319" r:id="rId7"/>
    <p:sldId id="320" r:id="rId8"/>
    <p:sldId id="309" r:id="rId9"/>
    <p:sldId id="313" r:id="rId10"/>
    <p:sldId id="315" r:id="rId11"/>
    <p:sldId id="279" r:id="rId12"/>
    <p:sldId id="316" r:id="rId13"/>
    <p:sldId id="281" r:id="rId14"/>
    <p:sldId id="282" r:id="rId15"/>
    <p:sldId id="284" r:id="rId16"/>
    <p:sldId id="285"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3" r:id="rId33"/>
    <p:sldId id="326" r:id="rId34"/>
    <p:sldId id="328" r:id="rId35"/>
    <p:sldId id="329" r:id="rId36"/>
    <p:sldId id="330" r:id="rId37"/>
    <p:sldId id="331" r:id="rId38"/>
    <p:sldId id="333" r:id="rId39"/>
    <p:sldId id="334" r:id="rId40"/>
    <p:sldId id="335" r:id="rId41"/>
    <p:sldId id="336" r:id="rId42"/>
    <p:sldId id="337" r:id="rId43"/>
    <p:sldId id="338" r:id="rId44"/>
    <p:sldId id="339" r:id="rId45"/>
    <p:sldId id="340" r:id="rId46"/>
    <p:sldId id="341" r:id="rId47"/>
    <p:sldId id="342" r:id="rId48"/>
    <p:sldId id="345" r:id="rId49"/>
    <p:sldId id="346" r:id="rId50"/>
    <p:sldId id="347" r:id="rId51"/>
    <p:sldId id="348" r:id="rId52"/>
    <p:sldId id="350" r:id="rId53"/>
    <p:sldId id="351" r:id="rId54"/>
    <p:sldId id="352" r:id="rId55"/>
    <p:sldId id="353" r:id="rId56"/>
    <p:sldId id="355" r:id="rId57"/>
    <p:sldId id="356" r:id="rId58"/>
    <p:sldId id="359" r:id="rId59"/>
    <p:sldId id="360" r:id="rId60"/>
    <p:sldId id="361" r:id="rId61"/>
    <p:sldId id="362" r:id="rId62"/>
    <p:sldId id="363" r:id="rId63"/>
    <p:sldId id="368" r:id="rId64"/>
    <p:sldId id="369" r:id="rId65"/>
    <p:sldId id="370" r:id="rId66"/>
    <p:sldId id="304" r:id="rId67"/>
    <p:sldId id="305" r:id="rId68"/>
  </p:sldIdLst>
  <p:sldSz cx="9144000" cy="6858000" type="screen4x3"/>
  <p:notesSz cx="6858000" cy="9144000"/>
  <p:defaultTextStyle>
    <a:defPPr>
      <a:defRPr lang="ru-RU"/>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0"/>
    <p:restoredTop sz="94660"/>
  </p:normalViewPr>
  <p:slideViewPr>
    <p:cSldViewPr showGuides="1">
      <p:cViewPr>
        <p:scale>
          <a:sx n="100" d="100"/>
          <a:sy n="100" d="100"/>
        </p:scale>
        <p:origin x="-1944" y="-318"/>
      </p:cViewPr>
      <p:guideLst>
        <p:guide orient="horz" pos="2214"/>
        <p:guide pos="2880"/>
      </p:guideLst>
    </p:cSldViewPr>
  </p:slideViewPr>
  <p:notesTextViewPr>
    <p:cViewPr>
      <p:scale>
        <a:sx n="100" d="100"/>
        <a:sy n="100" d="100"/>
      </p:scale>
      <p:origin x="0" y="0"/>
    </p:cViewPr>
  </p:notesTextViewPr>
  <p:sorterViewPr showFormatting="0">
    <p:cViewPr>
      <p:scale>
        <a:sx n="100" d="100"/>
        <a:sy n="100" d="100"/>
      </p:scale>
      <p:origin x="0" y="771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2021/7/5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643381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6D398E5-A0AA-4C8C-AAD1-7C082617A13E}" type="datetimeFigureOut">
              <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05.07.2021</a:t>
            </a:fld>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ru-RU"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mn-lt"/>
                <a:ea typeface="+mn-ea"/>
                <a:cs typeface="+mn-cs"/>
              </a:rPr>
              <a:t>Образец текста</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mn-lt"/>
                <a:ea typeface="+mn-ea"/>
                <a:cs typeface="+mn-cs"/>
              </a:rPr>
              <a:t>Второй уровень</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mn-lt"/>
                <a:ea typeface="+mn-ea"/>
                <a:cs typeface="+mn-cs"/>
              </a:rPr>
              <a:t>Третий уровень</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mn-lt"/>
                <a:ea typeface="+mn-ea"/>
                <a:cs typeface="+mn-cs"/>
              </a:rPr>
              <a:t>Четвертый уровень</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mn-lt"/>
                <a:ea typeface="+mn-ea"/>
                <a:cs typeface="+mn-cs"/>
              </a:rPr>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buNone/>
            </a:pPr>
            <a:fld id="{9A0DB2DC-4C9A-4742-B13C-FB6460FD3503}" type="slidenum">
              <a:rPr lang="ru-RU" sz="1200" dirty="0"/>
              <a:t>‹#›</a:t>
            </a:fld>
            <a:endParaRPr lang="ru-RU" sz="1200" dirty="0"/>
          </a:p>
        </p:txBody>
      </p:sp>
    </p:spTree>
    <p:extLst>
      <p:ext uri="{BB962C8B-B14F-4D97-AF65-F5344CB8AC3E}">
        <p14:creationId xmlns:p14="http://schemas.microsoft.com/office/powerpoint/2010/main" val="248174048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Образ слайда 1"/>
          <p:cNvSpPr>
            <a:spLocks noGrp="1" noRot="1" noChangeAspect="1" noTextEdit="1"/>
          </p:cNvSpPr>
          <p:nvPr>
            <p:ph type="sldImg"/>
          </p:nvPr>
        </p:nvSpPr>
        <p:spPr>
          <a:ln>
            <a:solidFill>
              <a:srgbClr val="000000">
                <a:alpha val="100000"/>
              </a:srgbClr>
            </a:solidFill>
            <a:miter lim="800000"/>
          </a:ln>
        </p:spPr>
      </p:sp>
      <p:sp>
        <p:nvSpPr>
          <p:cNvPr id="74755" name="Заметки 2"/>
          <p:cNvSpPr>
            <a:spLocks noGrp="1"/>
          </p:cNvSpPr>
          <p:nvPr>
            <p:ph type="body" idx="1"/>
          </p:nvPr>
        </p:nvSpPr>
        <p:spPr>
          <a:noFill/>
          <a:ln>
            <a:noFill/>
          </a:ln>
        </p:spPr>
        <p:txBody>
          <a:bodyPr wrap="square" lIns="91440" tIns="45720" rIns="91440" bIns="45720" anchor="t" anchorCtr="0"/>
          <a:lstStyle/>
          <a:p>
            <a:pPr lvl="0"/>
            <a:endParaRPr lang="ru-RU" altLang="ru-RU" dirty="0"/>
          </a:p>
        </p:txBody>
      </p:sp>
      <p:sp>
        <p:nvSpPr>
          <p:cNvPr id="74756" name="Номер слайда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ru-RU" altLang="ru-RU" dirty="0">
                <a:latin typeface="Arial" panose="020B0604020202020204" pitchFamily="34" charset="0"/>
                <a:cs typeface="Arial" panose="020B0604020202020204" pitchFamily="34" charset="0"/>
              </a:rPr>
              <a:t>10</a:t>
            </a:fld>
            <a:endParaRPr lang="ru-RU" altLang="ru-RU"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1"/>
        </a:solidFill>
        <a:effectLst/>
      </p:bgPr>
    </p:bg>
    <p:spTree>
      <p:nvGrpSpPr>
        <p:cNvPr id="1" name=""/>
        <p:cNvGrpSpPr/>
        <p:nvPr/>
      </p:nvGrpSpPr>
      <p:grpSpPr>
        <a:xfrm>
          <a:off x="0" y="0"/>
          <a:ext cx="0" cy="0"/>
          <a:chOff x="0" y="0"/>
          <a:chExt cx="0" cy="0"/>
        </a:xfrm>
      </p:grpSpPr>
      <p:sp>
        <p:nvSpPr>
          <p:cNvPr id="20" name="Прямоугольник 19"/>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Прямоугольник 20"/>
          <p:cNvSpPr/>
          <p:nvPr/>
        </p:nvSpPr>
        <p:spPr>
          <a:xfrm flipV="1">
            <a:off x="5410200" y="3897313"/>
            <a:ext cx="3733800" cy="19208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Прямоугольник 21"/>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Прямоугольник 23"/>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Прямоугольник 24"/>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useBgFill="1">
        <p:nvSpPr>
          <p:cNvPr id="26" name="Скругленный прямоугольник 25"/>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useBgFill="1">
        <p:nvSpPr>
          <p:cNvPr id="27" name="Скругленный прямоугольник 26"/>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Прямоугольник 40"/>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Прямоугольник 41"/>
          <p:cNvSpPr/>
          <p:nvPr/>
        </p:nvSpPr>
        <p:spPr>
          <a:xfrm>
            <a:off x="0" y="3675063"/>
            <a:ext cx="9144000" cy="1412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Прямоугольник 42"/>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Прямоугольник 43"/>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135"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5" name="Дата 27"/>
          <p:cNvSpPr>
            <a:spLocks noGrp="1"/>
          </p:cNvSpPr>
          <p:nvPr>
            <p:ph type="dt" sz="half" idx="2"/>
          </p:nvPr>
        </p:nvSpPr>
        <p:spPr>
          <a:xfrm>
            <a:off x="6705600" y="4206875"/>
            <a:ext cx="960438" cy="457200"/>
          </a:xfrm>
          <a:prstGeom prst="rect">
            <a:avLst/>
          </a:prstGeom>
        </p:spPr>
        <p:txBody>
          <a:bodyPr vert="horz"/>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F0256A4-B731-43A1-8160-9777D8CAB96C}" type="datetimeFigureOut">
              <a:rPr kumimoji="0" lang="ru-RU" sz="800" b="0" i="0" u="none" strike="noStrike" kern="1200" cap="none" spc="0" normalizeH="0" baseline="0" noProof="0">
                <a:ln>
                  <a:noFill/>
                </a:ln>
                <a:solidFill>
                  <a:schemeClr val="accent2"/>
                </a:solidFill>
                <a:effectLst/>
                <a:uLnTx/>
                <a:uFillTx/>
                <a:latin typeface="+mn-lt"/>
                <a:ea typeface="+mn-ea"/>
                <a:cs typeface="+mn-cs"/>
              </a:rPr>
              <a:t>05.07.2021</a:t>
            </a:fld>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46" name="Нижний колонтитул 16"/>
          <p:cNvSpPr>
            <a:spLocks noGrp="1"/>
          </p:cNvSpPr>
          <p:nvPr>
            <p:ph type="ftr" sz="quarter" idx="3"/>
          </p:nvPr>
        </p:nvSpPr>
        <p:spPr>
          <a:xfrm>
            <a:off x="5410200" y="4205288"/>
            <a:ext cx="1295400" cy="457200"/>
          </a:xfrm>
          <a:prstGeom prst="rect">
            <a:avLst/>
          </a:prstGeom>
        </p:spPr>
        <p:txBody>
          <a:bodyPr vert="horz"/>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47" name="Номер слайда 28"/>
          <p:cNvSpPr>
            <a:spLocks noGrp="1"/>
          </p:cNvSpPr>
          <p:nvPr>
            <p:ph type="sldNum" sz="quarter" idx="4"/>
          </p:nvPr>
        </p:nvSpPr>
        <p:spPr>
          <a:xfrm>
            <a:off x="8320088" y="1588"/>
            <a:ext cx="747713" cy="365125"/>
          </a:xfrm>
          <a:prstGeom prst="rect">
            <a:avLst/>
          </a:prstGeom>
        </p:spPr>
        <p:txBody>
          <a:bodyPr vert="horz" anchor="b"/>
          <a:lstStyle/>
          <a:p>
            <a:pPr algn="r">
              <a:buNone/>
            </a:pPr>
            <a:fld id="{9A0DB2DC-4C9A-4742-B13C-FB6460FD3503}" type="slidenum">
              <a:rPr lang="ru-RU" dirty="0">
                <a:solidFill>
                  <a:schemeClr val="bg1"/>
                </a:solidFill>
                <a:latin typeface="Georgia" panose="02040502050405020303" pitchFamily="18" charset="0"/>
              </a:rPr>
              <a:t>‹#›</a:t>
            </a:fld>
            <a:endParaRPr lang="ru-RU" dirty="0">
              <a:solidFill>
                <a:schemeClr val="bg1"/>
              </a:solidFill>
              <a:latin typeface="Georgia" panose="02040502050405020303"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897F31E-125F-4840-BD10-87F61C1D9044}" type="datetimeFigureOut">
              <a:rPr kumimoji="0" lang="ru-RU" sz="800" b="0" i="0" u="none" strike="noStrike" kern="1200" cap="none" spc="0" normalizeH="0" baseline="0" noProof="0">
                <a:ln>
                  <a:noFill/>
                </a:ln>
                <a:solidFill>
                  <a:schemeClr val="accent2"/>
                </a:solidFill>
                <a:effectLst/>
                <a:uLnTx/>
                <a:uFillTx/>
                <a:latin typeface="+mn-lt"/>
                <a:ea typeface="+mn-ea"/>
                <a:cs typeface="+mn-cs"/>
              </a:rPr>
              <a:t>05.07.2021</a:t>
            </a:fld>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ru-RU" dirty="0"/>
              <a:t>‹#›</a:t>
            </a:fld>
            <a:endParaRPr lang="ru-RU"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897F31E-125F-4840-BD10-87F61C1D9044}" type="datetimeFigureOut">
              <a:rPr kumimoji="0" lang="ru-RU" sz="800" b="0" i="0" u="none" strike="noStrike" kern="1200" cap="none" spc="0" normalizeH="0" baseline="0" noProof="0">
                <a:ln>
                  <a:noFill/>
                </a:ln>
                <a:solidFill>
                  <a:schemeClr val="accent2"/>
                </a:solidFill>
                <a:effectLst/>
                <a:uLnTx/>
                <a:uFillTx/>
                <a:latin typeface="+mn-lt"/>
                <a:ea typeface="+mn-ea"/>
                <a:cs typeface="+mn-cs"/>
              </a:rPr>
              <a:t>05.07.2021</a:t>
            </a:fld>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ru-RU" dirty="0"/>
              <a:t>‹#›</a:t>
            </a:fld>
            <a:endParaRPr lang="ru-RU"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897F31E-125F-4840-BD10-87F61C1D9044}" type="datetimeFigureOut">
              <a:rPr kumimoji="0" lang="ru-RU" sz="800" b="0" i="0" u="none" strike="noStrike" kern="1200" cap="none" spc="0" normalizeH="0" baseline="0" noProof="0">
                <a:ln>
                  <a:noFill/>
                </a:ln>
                <a:solidFill>
                  <a:schemeClr val="accent2"/>
                </a:solidFill>
                <a:effectLst/>
                <a:uLnTx/>
                <a:uFillTx/>
                <a:latin typeface="+mn-lt"/>
                <a:ea typeface="+mn-ea"/>
                <a:cs typeface="+mn-cs"/>
              </a:rPr>
              <a:t>05.07.2021</a:t>
            </a:fld>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ru-RU" dirty="0"/>
              <a:t>‹#›</a:t>
            </a:fld>
            <a:endParaRPr lang="ru-RU"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897F31E-125F-4840-BD10-87F61C1D9044}" type="datetimeFigureOut">
              <a:rPr kumimoji="0" lang="ru-RU" sz="800" b="0" i="0" u="none" strike="noStrike" kern="1200" cap="none" spc="0" normalizeH="0" baseline="0" noProof="0">
                <a:ln>
                  <a:noFill/>
                </a:ln>
                <a:solidFill>
                  <a:schemeClr val="accent2"/>
                </a:solidFill>
                <a:effectLst/>
                <a:uLnTx/>
                <a:uFillTx/>
                <a:latin typeface="+mn-lt"/>
                <a:ea typeface="+mn-ea"/>
                <a:cs typeface="+mn-cs"/>
              </a:rPr>
              <a:t>05.07.2021</a:t>
            </a:fld>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ru-RU" dirty="0"/>
              <a:t>‹#›</a:t>
            </a:fld>
            <a:endParaRPr lang="ru-RU"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897F31E-125F-4840-BD10-87F61C1D9044}" type="datetimeFigureOut">
              <a:rPr kumimoji="0" lang="ru-RU" sz="800" b="0" i="0" u="none" strike="noStrike" kern="1200" cap="none" spc="0" normalizeH="0" baseline="0" noProof="0">
                <a:ln>
                  <a:noFill/>
                </a:ln>
                <a:solidFill>
                  <a:schemeClr val="accent2"/>
                </a:solidFill>
                <a:effectLst/>
                <a:uLnTx/>
                <a:uFillTx/>
                <a:latin typeface="+mn-lt"/>
                <a:ea typeface="+mn-ea"/>
                <a:cs typeface="+mn-cs"/>
              </a:rPr>
              <a:t>05.07.2021</a:t>
            </a:fld>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ru-RU" dirty="0"/>
              <a:t>‹#›</a:t>
            </a:fld>
            <a:endParaRPr lang="ru-RU"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Дата 25"/>
          <p:cNvSpPr>
            <a:spLocks noGrp="1"/>
          </p:cNvSpPr>
          <p:nvPr>
            <p:ph type="dt" sz="half" idx="12"/>
          </p:nvPr>
        </p:nvSpPr>
        <p:spPr>
          <a:xfrm>
            <a:off x="6586538" y="612775"/>
            <a:ext cx="957263" cy="457200"/>
          </a:xfrm>
          <a:prstGeom prst="rect">
            <a:avLst/>
          </a:prstGeom>
        </p:spPr>
        <p:txBody>
          <a:bodyPr vert="horz"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D8DA7E8-977B-46A3-B714-F434AE06BFBD}" type="datetimeFigureOut">
              <a:rPr kumimoji="0" lang="ru-RU" sz="800" b="0" i="0" u="none" strike="noStrike" kern="1200" cap="none" spc="0" normalizeH="0" baseline="0" noProof="0">
                <a:ln>
                  <a:noFill/>
                </a:ln>
                <a:solidFill>
                  <a:schemeClr val="accent2"/>
                </a:solidFill>
                <a:effectLst/>
                <a:uLnTx/>
                <a:uFillTx/>
                <a:latin typeface="+mn-lt"/>
                <a:ea typeface="+mn-ea"/>
                <a:cs typeface="+mn-cs"/>
              </a:rPr>
              <a:t>05.07.2021</a:t>
            </a:fld>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21" name="Номер слайда 26"/>
          <p:cNvSpPr>
            <a:spLocks noGrp="1"/>
          </p:cNvSpPr>
          <p:nvPr>
            <p:ph type="sldNum" sz="quarter" idx="14"/>
          </p:nvPr>
        </p:nvSpPr>
        <p:spPr>
          <a:xfrm>
            <a:off x="8174038" y="1588"/>
            <a:ext cx="762000" cy="366713"/>
          </a:xfrm>
          <a:prstGeom prst="rect">
            <a:avLst/>
          </a:prstGeom>
        </p:spPr>
        <p:txBody>
          <a:bodyPr vert="horz" rtlCol="0" anchor="b"/>
          <a:lstStyle/>
          <a:p>
            <a:pPr algn="r">
              <a:buNone/>
            </a:pPr>
            <a:fld id="{9A0DB2DC-4C9A-4742-B13C-FB6460FD3503}" type="slidenum">
              <a:rPr lang="ru-RU" dirty="0">
                <a:latin typeface="Georgia" panose="02040502050405020303" pitchFamily="18" charset="0"/>
              </a:rPr>
              <a:t>‹#›</a:t>
            </a:fld>
            <a:endParaRPr lang="ru-RU" dirty="0">
              <a:latin typeface="Georgia" panose="02040502050405020303" pitchFamily="18" charset="0"/>
            </a:endParaRPr>
          </a:p>
        </p:txBody>
      </p:sp>
      <p:sp>
        <p:nvSpPr>
          <p:cNvPr id="22" name="Нижний колонтитул 27"/>
          <p:cNvSpPr>
            <a:spLocks noGrp="1"/>
          </p:cNvSpPr>
          <p:nvPr>
            <p:ph type="ftr" sz="quarter" idx="13"/>
          </p:nvPr>
        </p:nvSpPr>
        <p:spPr>
          <a:xfrm>
            <a:off x="5257800" y="612775"/>
            <a:ext cx="1325563" cy="457200"/>
          </a:xfrm>
          <a:prstGeom prst="rect">
            <a:avLst/>
          </a:prstGeom>
        </p:spPr>
        <p:txBody>
          <a:bodyPr vert="horz"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20" name="Дата 2"/>
          <p:cNvSpPr>
            <a:spLocks noGrp="1"/>
          </p:cNvSpPr>
          <p:nvPr>
            <p:ph type="dt" sz="half" idx="2"/>
          </p:nvPr>
        </p:nvSpPr>
        <p:spPr>
          <a:xfrm>
            <a:off x="6583363" y="612775"/>
            <a:ext cx="957263" cy="457200"/>
          </a:xfrm>
          <a:prstGeom prst="rect">
            <a:avLst/>
          </a:prstGeom>
        </p:spPr>
        <p:txBody>
          <a:bodyPr vert="horz"/>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3C4D8F8-06C0-434A-B598-1311F533A3B9}" type="datetimeFigureOut">
              <a:rPr kumimoji="0" lang="ru-RU" sz="800" b="0" i="0" u="none" strike="noStrike" kern="1200" cap="none" spc="0" normalizeH="0" baseline="0" noProof="0">
                <a:ln>
                  <a:noFill/>
                </a:ln>
                <a:solidFill>
                  <a:schemeClr val="accent2"/>
                </a:solidFill>
                <a:effectLst/>
                <a:uLnTx/>
                <a:uFillTx/>
                <a:latin typeface="+mn-lt"/>
                <a:ea typeface="+mn-ea"/>
                <a:cs typeface="+mn-cs"/>
              </a:rPr>
              <a:t>05.07.2021</a:t>
            </a:fld>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21" name="Нижний колонтитул 3"/>
          <p:cNvSpPr>
            <a:spLocks noGrp="1"/>
          </p:cNvSpPr>
          <p:nvPr>
            <p:ph type="ftr" sz="quarter" idx="3"/>
          </p:nvPr>
        </p:nvSpPr>
        <p:spPr>
          <a:xfrm>
            <a:off x="5257800" y="612775"/>
            <a:ext cx="1325563" cy="457200"/>
          </a:xfrm>
          <a:prstGeom prst="rect">
            <a:avLst/>
          </a:prstGeom>
        </p:spPr>
        <p:txBody>
          <a:bodyPr vert="horz"/>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22" name="Номер слайда 4"/>
          <p:cNvSpPr>
            <a:spLocks noGrp="1"/>
          </p:cNvSpPr>
          <p:nvPr>
            <p:ph type="sldNum" sz="quarter" idx="4"/>
          </p:nvPr>
        </p:nvSpPr>
        <p:spPr>
          <a:xfrm>
            <a:off x="8174038" y="1588"/>
            <a:ext cx="762000" cy="366713"/>
          </a:xfrm>
          <a:prstGeom prst="rect">
            <a:avLst/>
          </a:prstGeom>
        </p:spPr>
        <p:txBody>
          <a:bodyPr vert="horz" anchor="b"/>
          <a:lstStyle/>
          <a:p>
            <a:pPr algn="r">
              <a:buNone/>
            </a:pPr>
            <a:fld id="{9A0DB2DC-4C9A-4742-B13C-FB6460FD3503}" type="slidenum">
              <a:rPr lang="ru-RU" dirty="0">
                <a:latin typeface="Georgia" panose="02040502050405020303" pitchFamily="18" charset="0"/>
              </a:rPr>
              <a:t>‹#›</a:t>
            </a:fld>
            <a:endParaRPr lang="ru-RU" dirty="0">
              <a:latin typeface="Georgia" panose="02040502050405020303"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897F31E-125F-4840-BD10-87F61C1D9044}" type="datetimeFigureOut">
              <a:rPr kumimoji="0" lang="ru-RU" sz="800" b="0" i="0" u="none" strike="noStrike" kern="1200" cap="none" spc="0" normalizeH="0" baseline="0" noProof="0">
                <a:ln>
                  <a:noFill/>
                </a:ln>
                <a:solidFill>
                  <a:schemeClr val="accent2"/>
                </a:solidFill>
                <a:effectLst/>
                <a:uLnTx/>
                <a:uFillTx/>
                <a:latin typeface="+mn-lt"/>
                <a:ea typeface="+mn-ea"/>
                <a:cs typeface="+mn-cs"/>
              </a:rPr>
              <a:t>05.07.2021</a:t>
            </a:fld>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ru-RU" dirty="0"/>
              <a:t>‹#›</a:t>
            </a:fld>
            <a:endParaRPr lang="ru-RU"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897F31E-125F-4840-BD10-87F61C1D9044}" type="datetimeFigureOut">
              <a:rPr kumimoji="0" lang="ru-RU" sz="800" b="0" i="0" u="none" strike="noStrike" kern="1200" cap="none" spc="0" normalizeH="0" baseline="0" noProof="0">
                <a:ln>
                  <a:noFill/>
                </a:ln>
                <a:solidFill>
                  <a:schemeClr val="accent2"/>
                </a:solidFill>
                <a:effectLst/>
                <a:uLnTx/>
                <a:uFillTx/>
                <a:latin typeface="+mn-lt"/>
                <a:ea typeface="+mn-ea"/>
                <a:cs typeface="+mn-cs"/>
              </a:rPr>
              <a:t>05.07.2021</a:t>
            </a:fld>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ru-RU" dirty="0"/>
              <a:t>‹#›</a:t>
            </a:fld>
            <a:endParaRPr lang="ru-RU"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300"/>
              </a:spcBef>
              <a:spcAft>
                <a:spcPct val="0"/>
              </a:spcAft>
              <a:buClr>
                <a:srgbClr val="A04DA3"/>
              </a:buClr>
              <a:buSzTx/>
              <a:buFont typeface="Georgia" panose="02040502050405020303" pitchFamily="18" charset="0"/>
              <a:buNone/>
              <a:defRPr/>
            </a:pPr>
            <a:r>
              <a:rPr kumimoji="0" lang="ru-RU" sz="3200" b="0" i="0" u="none" strike="noStrike" kern="1200" cap="none" spc="0" normalizeH="0" baseline="0" noProof="0" smtClean="0">
                <a:ln>
                  <a:noFill/>
                </a:ln>
                <a:solidFill>
                  <a:schemeClr val="tx1"/>
                </a:solidFill>
                <a:effectLst/>
                <a:uLnTx/>
                <a:uFillTx/>
                <a:latin typeface="+mn-lt"/>
                <a:ea typeface="+mn-ea"/>
                <a:cs typeface="+mn-cs"/>
              </a:rPr>
              <a:t>Вставка рисунка</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897F31E-125F-4840-BD10-87F61C1D9044}" type="datetimeFigureOut">
              <a:rPr kumimoji="0" lang="ru-RU" sz="800" b="0" i="0" u="none" strike="noStrike" kern="1200" cap="none" spc="0" normalizeH="0" baseline="0" noProof="0">
                <a:ln>
                  <a:noFill/>
                </a:ln>
                <a:solidFill>
                  <a:schemeClr val="accent2"/>
                </a:solidFill>
                <a:effectLst/>
                <a:uLnTx/>
                <a:uFillTx/>
                <a:latin typeface="+mn-lt"/>
                <a:ea typeface="+mn-ea"/>
                <a:cs typeface="+mn-cs"/>
              </a:rPr>
              <a:t>05.07.2021</a:t>
            </a:fld>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ru-RU" dirty="0"/>
              <a:t>‹#›</a:t>
            </a:fld>
            <a:endParaRPr lang="ru-RU"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Прямоугольник 30"/>
          <p:cNvSpPr/>
          <p:nvPr/>
        </p:nvSpPr>
        <p:spPr>
          <a:xfrm flipV="1">
            <a:off x="5410200" y="360363"/>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useBgFill="1">
        <p:nvSpPr>
          <p:cNvPr id="34" name="Скругленный прямоугольник 33"/>
          <p:cNvSpPr/>
          <p:nvPr/>
        </p:nvSpPr>
        <p:spPr bwMode="white">
          <a:xfrm>
            <a:off x="7373938" y="588963"/>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Прямоугольник 34"/>
          <p:cNvSpPr/>
          <p:nvPr/>
        </p:nvSpPr>
        <p:spPr bwMode="invGray">
          <a:xfrm>
            <a:off x="9085263" y="-1587"/>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6" name="Прямоугольник 35"/>
          <p:cNvSpPr/>
          <p:nvPr/>
        </p:nvSpPr>
        <p:spPr bwMode="invGray">
          <a:xfrm>
            <a:off x="9043988" y="-1587"/>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7" name="Прямоугольник 36"/>
          <p:cNvSpPr/>
          <p:nvPr/>
        </p:nvSpPr>
        <p:spPr bwMode="invGray">
          <a:xfrm>
            <a:off x="9024938" y="-1587"/>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Прямоугольник 37"/>
          <p:cNvSpPr/>
          <p:nvPr/>
        </p:nvSpPr>
        <p:spPr bwMode="invGray">
          <a:xfrm>
            <a:off x="8975725" y="-1587"/>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39" name="Заголовок 21"/>
          <p:cNvSpPr>
            <a:spLocks noGrp="1"/>
          </p:cNvSpPr>
          <p:nvPr>
            <p:ph type="title"/>
          </p:nvPr>
        </p:nvSpPr>
        <p:spPr>
          <a:xfrm>
            <a:off x="457200" y="1143000"/>
            <a:ext cx="8229600" cy="1066800"/>
          </a:xfrm>
          <a:prstGeom prst="rect">
            <a:avLst/>
          </a:prstGeom>
          <a:noFill/>
          <a:ln w="9525">
            <a:noFill/>
          </a:ln>
        </p:spPr>
        <p:txBody>
          <a:bodyPr anchor="ctr" anchorCtr="0"/>
          <a:lstStyle/>
          <a:p>
            <a:pPr lvl="0"/>
            <a:r>
              <a:rPr lang="ru-RU" altLang="ru-RU" dirty="0"/>
              <a:t>Образец заголовка</a:t>
            </a:r>
            <a:endParaRPr lang="en-US" altLang="ru-RU" dirty="0"/>
          </a:p>
        </p:txBody>
      </p:sp>
      <p:sp>
        <p:nvSpPr>
          <p:cNvPr id="1040" name="Текст 12"/>
          <p:cNvSpPr>
            <a:spLocks noGrp="1"/>
          </p:cNvSpPr>
          <p:nvPr>
            <p:ph type="body" idx="1"/>
          </p:nvPr>
        </p:nvSpPr>
        <p:spPr>
          <a:xfrm>
            <a:off x="457200" y="2249488"/>
            <a:ext cx="8229600" cy="4324350"/>
          </a:xfrm>
          <a:prstGeom prst="rect">
            <a:avLst/>
          </a:prstGeom>
          <a:noFill/>
          <a:ln w="9525">
            <a:noFill/>
          </a:ln>
        </p:spPr>
        <p:txBody>
          <a:bodyPr/>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endParaRPr lang="en-US" altLang="ru-RU" dirty="0"/>
          </a:p>
        </p:txBody>
      </p:sp>
      <p:sp>
        <p:nvSpPr>
          <p:cNvPr id="14" name="Дата 13"/>
          <p:cNvSpPr>
            <a:spLocks noGrp="1"/>
          </p:cNvSpPr>
          <p:nvPr>
            <p:ph type="dt" sz="half" idx="2"/>
          </p:nvPr>
        </p:nvSpPr>
        <p:spPr>
          <a:xfrm>
            <a:off x="6586538" y="612775"/>
            <a:ext cx="957263"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897F31E-125F-4840-BD10-87F61C1D9044}" type="datetimeFigureOut">
              <a:rPr kumimoji="0" lang="ru-RU" sz="800" b="0" i="0" u="none" strike="noStrike" kern="1200" cap="none" spc="0" normalizeH="0" baseline="0" noProof="0">
                <a:ln>
                  <a:noFill/>
                </a:ln>
                <a:solidFill>
                  <a:schemeClr val="accent2"/>
                </a:solidFill>
                <a:effectLst/>
                <a:uLnTx/>
                <a:uFillTx/>
                <a:latin typeface="+mn-lt"/>
                <a:ea typeface="+mn-ea"/>
                <a:cs typeface="+mn-cs"/>
              </a:rPr>
              <a:t>05.07.2021</a:t>
            </a:fld>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ru-RU" sz="800" b="0" i="0" u="none" strike="noStrike" kern="1200" cap="none" spc="0" normalizeH="0" baseline="0" noProof="0">
              <a:ln>
                <a:noFill/>
              </a:ln>
              <a:solidFill>
                <a:schemeClr val="accent2"/>
              </a:solidFill>
              <a:effectLst/>
              <a:uLnTx/>
              <a:uFillTx/>
              <a:latin typeface="+mn-lt"/>
              <a:ea typeface="+mn-ea"/>
              <a:cs typeface="+mn-cs"/>
            </a:endParaRPr>
          </a:p>
        </p:txBody>
      </p:sp>
      <p:sp>
        <p:nvSpPr>
          <p:cNvPr id="23" name="Номер слайда 22"/>
          <p:cNvSpPr>
            <a:spLocks noGrp="1"/>
          </p:cNvSpPr>
          <p:nvPr>
            <p:ph type="sldNum" sz="quarter" idx="4"/>
          </p:nvPr>
        </p:nvSpPr>
        <p:spPr>
          <a:xfrm>
            <a:off x="8174038" y="1588"/>
            <a:ext cx="762000" cy="366713"/>
          </a:xfrm>
          <a:prstGeom prst="rect">
            <a:avLst/>
          </a:prstGeom>
        </p:spPr>
        <p:txBody>
          <a:bodyPr vert="horz" anchor="b"/>
          <a:lstStyle>
            <a:lvl1pPr algn="r">
              <a:defRPr>
                <a:solidFill>
                  <a:srgbClr val="FFFFFF"/>
                </a:solidFill>
                <a:latin typeface="Georgia" panose="02040502050405020303" pitchFamily="18" charset="0"/>
              </a:defRPr>
            </a:lvl1pPr>
          </a:lstStyle>
          <a:p>
            <a:pPr lvl="0" eaLnBrk="1" hangingPunct="1">
              <a:buNone/>
            </a:pPr>
            <a:fld id="{9A0DB2DC-4C9A-4742-B13C-FB6460FD3503}" type="slidenum">
              <a:rPr lang="ru-RU" dirty="0"/>
              <a:t>‹#›</a:t>
            </a:fld>
            <a:endParaRPr lang="ru-RU"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defRPr>
      </a:lvl2pPr>
      <a:lvl3pPr algn="l" rtl="0" eaLnBrk="0" fontAlgn="base" hangingPunct="0">
        <a:spcBef>
          <a:spcPct val="0"/>
        </a:spcBef>
        <a:spcAft>
          <a:spcPct val="0"/>
        </a:spcAft>
        <a:defRPr sz="4000">
          <a:solidFill>
            <a:schemeClr val="tx2"/>
          </a:solidFill>
          <a:latin typeface="Trebuchet MS" panose="020B0603020202020204" pitchFamily="34" charset="0"/>
        </a:defRPr>
      </a:lvl3pPr>
      <a:lvl4pPr algn="l" rtl="0" eaLnBrk="0" fontAlgn="base" hangingPunct="0">
        <a:spcBef>
          <a:spcPct val="0"/>
        </a:spcBef>
        <a:spcAft>
          <a:spcPct val="0"/>
        </a:spcAft>
        <a:defRPr sz="4000">
          <a:solidFill>
            <a:schemeClr val="tx2"/>
          </a:solidFill>
          <a:latin typeface="Trebuchet MS" panose="020B0603020202020204" pitchFamily="34" charset="0"/>
        </a:defRPr>
      </a:lvl4pPr>
      <a:lvl5pPr algn="l" rtl="0" eaLnBrk="0" fontAlgn="base" hangingPunct="0">
        <a:spcBef>
          <a:spcPct val="0"/>
        </a:spcBef>
        <a:spcAft>
          <a:spcPct val="0"/>
        </a:spcAft>
        <a:defRPr sz="4000">
          <a:solidFill>
            <a:schemeClr val="tx2"/>
          </a:solidFill>
          <a:latin typeface="Trebuchet MS" panose="020B0603020202020204" pitchFamily="34" charset="0"/>
        </a:defRPr>
      </a:lvl5pPr>
      <a:lvl6pPr marL="457200" algn="l" rtl="0" fontAlgn="base">
        <a:spcBef>
          <a:spcPct val="0"/>
        </a:spcBef>
        <a:spcAft>
          <a:spcPct val="0"/>
        </a:spcAft>
        <a:defRPr sz="4000">
          <a:solidFill>
            <a:schemeClr val="tx2"/>
          </a:solidFill>
          <a:latin typeface="Trebuchet MS" panose="020B0603020202020204" pitchFamily="34" charset="0"/>
        </a:defRPr>
      </a:lvl6pPr>
      <a:lvl7pPr marL="914400" algn="l" rtl="0" fontAlgn="base">
        <a:spcBef>
          <a:spcPct val="0"/>
        </a:spcBef>
        <a:spcAft>
          <a:spcPct val="0"/>
        </a:spcAft>
        <a:defRPr sz="4000">
          <a:solidFill>
            <a:schemeClr val="tx2"/>
          </a:solidFill>
          <a:latin typeface="Trebuchet MS" panose="020B0603020202020204" pitchFamily="34" charset="0"/>
        </a:defRPr>
      </a:lvl7pPr>
      <a:lvl8pPr marL="1371600" algn="l" rtl="0" fontAlgn="base">
        <a:spcBef>
          <a:spcPct val="0"/>
        </a:spcBef>
        <a:spcAft>
          <a:spcPct val="0"/>
        </a:spcAft>
        <a:defRPr sz="4000">
          <a:solidFill>
            <a:schemeClr val="tx2"/>
          </a:solidFill>
          <a:latin typeface="Trebuchet MS" panose="020B0603020202020204" pitchFamily="34" charset="0"/>
        </a:defRPr>
      </a:lvl8pPr>
      <a:lvl9pPr marL="1828800" algn="l" rtl="0" fontAlgn="base">
        <a:spcBef>
          <a:spcPct val="0"/>
        </a:spcBef>
        <a:spcAft>
          <a:spcPct val="0"/>
        </a:spcAft>
        <a:defRPr sz="4000">
          <a:solidFill>
            <a:schemeClr val="tx2"/>
          </a:solidFill>
          <a:latin typeface="Trebuchet MS" panose="020B0603020202020204" pitchFamily="34" charset="0"/>
        </a:defRPr>
      </a:lvl9pPr>
    </p:titleStyle>
    <p:body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ctrTitle"/>
          </p:nvPr>
        </p:nvSpPr>
        <p:spPr>
          <a:xfrm>
            <a:off x="539750" y="765175"/>
            <a:ext cx="8458200" cy="2735263"/>
          </a:xfrm>
        </p:spPr>
        <p:txBody>
          <a:bodyPr vert="horz" wrap="square" lIns="91440" tIns="45720" rIns="91440" bIns="45720" anchor="b" anchorCtr="0"/>
          <a:lstStyle/>
          <a:p>
            <a:pPr algn="ctr">
              <a:buClrTx/>
              <a:buSzTx/>
              <a:buFontTx/>
            </a:pPr>
            <a:r>
              <a:rPr lang="ru-RU" altLang="ru-RU" sz="3600" b="1" kern="1200" dirty="0">
                <a:latin typeface="+mj-lt"/>
                <a:ea typeface="+mj-ea"/>
                <a:cs typeface="+mj-cs"/>
              </a:rPr>
              <a:t>生态系统数字监测中的地理信息技术</a:t>
            </a:r>
            <a:r>
              <a:rPr lang="ru-RU" altLang="ru-RU" sz="3600" i="1" kern="1200" dirty="0">
                <a:latin typeface="+mj-lt"/>
                <a:ea typeface="+mj-ea"/>
                <a:cs typeface="+mj-cs"/>
              </a:rPr>
              <a:t/>
            </a:r>
            <a:br>
              <a:rPr lang="ru-RU" altLang="ru-RU" sz="3600" i="1" kern="1200" dirty="0">
                <a:latin typeface="+mj-lt"/>
                <a:ea typeface="+mj-ea"/>
                <a:cs typeface="+mj-cs"/>
              </a:rPr>
            </a:br>
            <a:endParaRPr lang="ru-RU" altLang="ru-RU" sz="3600" i="1" kern="1200" dirty="0">
              <a:latin typeface="+mj-lt"/>
              <a:ea typeface="+mj-ea"/>
              <a:cs typeface="+mj-cs"/>
            </a:endParaRPr>
          </a:p>
        </p:txBody>
      </p:sp>
      <p:sp>
        <p:nvSpPr>
          <p:cNvPr id="5123" name="Прямоугольник 2"/>
          <p:cNvSpPr/>
          <p:nvPr/>
        </p:nvSpPr>
        <p:spPr>
          <a:xfrm>
            <a:off x="1042988" y="3933825"/>
            <a:ext cx="6840537" cy="2816225"/>
          </a:xfrm>
          <a:prstGeom prst="rect">
            <a:avLst/>
          </a:prstGeom>
          <a:noFill/>
          <a:ln w="9525">
            <a:noFill/>
          </a:ln>
        </p:spPr>
        <p:txBody>
          <a:bodyPr>
            <a:spAutoFit/>
          </a:bodyPr>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450850" algn="ctr" eaLnBrk="1" hangingPunct="1">
              <a:spcBef>
                <a:spcPct val="0"/>
              </a:spcBef>
              <a:buClrTx/>
              <a:buFontTx/>
              <a:buNone/>
            </a:pPr>
            <a:endParaRPr lang="ru-RU" altLang="ru-RU" sz="1800" dirty="0">
              <a:latin typeface="Arial" panose="020B0604020202020204" pitchFamily="34" charset="0"/>
              <a:cs typeface="Arial" panose="020B0604020202020204" pitchFamily="34" charset="0"/>
            </a:endParaRPr>
          </a:p>
          <a:p>
            <a:pPr marL="0" lvl="0" indent="450850" algn="ctr" eaLnBrk="1" hangingPunct="1">
              <a:spcBef>
                <a:spcPct val="0"/>
              </a:spcBef>
              <a:buClrTx/>
              <a:buFontTx/>
              <a:buNone/>
            </a:pPr>
            <a:r>
              <a:rPr lang="ru-RU" altLang="ru-RU" sz="1800" dirty="0">
                <a:latin typeface="Arial" panose="020B0604020202020204" pitchFamily="34" charset="0"/>
                <a:cs typeface="Arial" panose="020B0604020202020204" pitchFamily="34" charset="0"/>
              </a:rPr>
              <a:t>比奇科夫院士，卢日尼科夫院士，</a:t>
            </a:r>
          </a:p>
          <a:p>
            <a:pPr marL="0" lvl="0" indent="450850" algn="ctr" eaLnBrk="1" hangingPunct="1">
              <a:spcBef>
                <a:spcPct val="0"/>
              </a:spcBef>
              <a:buClrTx/>
              <a:buFontTx/>
              <a:buNone/>
            </a:pPr>
            <a:r>
              <a:rPr lang="ru-RU" altLang="ru-RU" sz="1800" u="sng" dirty="0">
                <a:latin typeface="Arial" panose="020B0604020202020204" pitchFamily="34" charset="0"/>
                <a:cs typeface="Arial" panose="020B0604020202020204" pitchFamily="34" charset="0"/>
              </a:rPr>
              <a:t>赫梅诺夫·阿列克谢·叶夫根尼耶维奇院士</a:t>
            </a:r>
            <a:r>
              <a:rPr lang="ru-RU" altLang="ru-RU" sz="1800" dirty="0">
                <a:latin typeface="Arial" panose="020B0604020202020204" pitchFamily="34" charset="0"/>
                <a:cs typeface="Arial" panose="020B0604020202020204" pitchFamily="34" charset="0"/>
              </a:rPr>
              <a:t>，</a:t>
            </a:r>
          </a:p>
          <a:p>
            <a:pPr marL="0" lvl="0" indent="450850" algn="ctr" eaLnBrk="1" hangingPunct="1">
              <a:spcBef>
                <a:spcPct val="0"/>
              </a:spcBef>
              <a:buClrTx/>
              <a:buFontTx/>
              <a:buNone/>
            </a:pPr>
            <a:r>
              <a:rPr lang="ru-RU" altLang="ru-RU" sz="1800" dirty="0">
                <a:latin typeface="Arial" panose="020B0604020202020204" pitchFamily="34" charset="0"/>
                <a:cs typeface="Arial" panose="020B0604020202020204" pitchFamily="34" charset="0"/>
              </a:rPr>
              <a:t>菲奥多罗夫院士，马贾拉院士</a:t>
            </a:r>
          </a:p>
          <a:p>
            <a:pPr marL="0" lvl="0" indent="450850" algn="ctr" eaLnBrk="1" hangingPunct="1">
              <a:spcBef>
                <a:spcPct val="0"/>
              </a:spcBef>
              <a:buClrTx/>
              <a:buFontTx/>
              <a:buNone/>
            </a:pPr>
            <a:endParaRPr lang="ru-RU" altLang="ru-RU" sz="1800" dirty="0">
              <a:latin typeface="Arial" panose="020B0604020202020204" pitchFamily="34" charset="0"/>
              <a:cs typeface="Arial" panose="020B0604020202020204" pitchFamily="34" charset="0"/>
            </a:endParaRPr>
          </a:p>
          <a:p>
            <a:pPr marL="0" lvl="0" indent="450850" algn="ctr" eaLnBrk="1" hangingPunct="1">
              <a:spcBef>
                <a:spcPct val="0"/>
              </a:spcBef>
              <a:buClrTx/>
              <a:buFontTx/>
              <a:buNone/>
            </a:pPr>
            <a:r>
              <a:rPr lang="ru-RU" altLang="ru-RU" sz="1400" dirty="0">
                <a:latin typeface="Arial" panose="020B0604020202020204" pitchFamily="34" charset="0"/>
                <a:cs typeface="Arial" panose="020B0604020202020204" pitchFamily="34" charset="0"/>
              </a:rPr>
              <a:t>以马特罗索夫的名字命名的俄罗斯科学院西伯利亚分院</a:t>
            </a:r>
          </a:p>
          <a:p>
            <a:pPr marL="0" lvl="0" indent="450850" algn="ctr" eaLnBrk="1" hangingPunct="1">
              <a:spcBef>
                <a:spcPct val="0"/>
              </a:spcBef>
              <a:buClrTx/>
              <a:buFontTx/>
              <a:buNone/>
            </a:pPr>
            <a:r>
              <a:rPr lang="ru-RU" altLang="ru-RU" sz="1400" dirty="0">
                <a:latin typeface="Arial" panose="020B0604020202020204" pitchFamily="34" charset="0"/>
                <a:cs typeface="Arial" panose="020B0604020202020204" pitchFamily="34" charset="0"/>
              </a:rPr>
              <a:t>系统力学和控制理论研究所  伊尔库茨克市</a:t>
            </a:r>
            <a:endParaRPr lang="ru-RU" altLang="ru-RU" sz="1200" i="1" baseline="30000" dirty="0">
              <a:latin typeface="Arial" panose="020B0604020202020204" pitchFamily="34" charset="0"/>
              <a:cs typeface="Arial" panose="020B0604020202020204" pitchFamily="34" charset="0"/>
            </a:endParaRPr>
          </a:p>
          <a:p>
            <a:pPr marL="0" lvl="0" indent="450850" algn="ctr" eaLnBrk="1" hangingPunct="1">
              <a:spcBef>
                <a:spcPct val="0"/>
              </a:spcBef>
              <a:buClrTx/>
              <a:buFontTx/>
              <a:buNone/>
            </a:pPr>
            <a:endParaRPr lang="ru-RU" altLang="ru-RU" sz="1400" i="1" baseline="30000" dirty="0">
              <a:latin typeface="Arial" panose="020B0604020202020204" pitchFamily="34" charset="0"/>
              <a:cs typeface="Arial" panose="020B0604020202020204" pitchFamily="34" charset="0"/>
            </a:endParaRPr>
          </a:p>
          <a:p>
            <a:pPr marL="0" lvl="0" indent="450850" algn="ctr">
              <a:spcBef>
                <a:spcPct val="0"/>
              </a:spcBef>
              <a:buClrTx/>
              <a:buFontTx/>
              <a:buNone/>
            </a:pPr>
            <a:endParaRPr lang="ru-RU" altLang="ru-RU" sz="1400" dirty="0">
              <a:latin typeface="Arial" panose="020B0604020202020204" pitchFamily="34" charset="0"/>
              <a:cs typeface="Arial" panose="020B0604020202020204" pitchFamily="34" charset="0"/>
            </a:endParaRPr>
          </a:p>
          <a:p>
            <a:pPr marL="0" lvl="0" indent="450850" algn="ctr">
              <a:spcBef>
                <a:spcPct val="0"/>
              </a:spcBef>
              <a:buClrTx/>
              <a:buFontTx/>
              <a:buNone/>
            </a:pPr>
            <a:r>
              <a:rPr lang="ru-RU" altLang="ru-RU" sz="1800" dirty="0">
                <a:latin typeface="Arial" panose="020B0604020202020204" pitchFamily="34" charset="0"/>
                <a:cs typeface="Arial" panose="020B0604020202020204" pitchFamily="34" charset="0"/>
              </a:rPr>
              <a:t>2021</a:t>
            </a:r>
          </a:p>
          <a:p>
            <a:pPr marL="0" lvl="0" indent="450850" algn="ctr" eaLnBrk="1" hangingPunct="1">
              <a:spcBef>
                <a:spcPct val="0"/>
              </a:spcBef>
              <a:buClrTx/>
              <a:buFont typeface="Arial" panose="020B0604020202020204" pitchFamily="34" charset="0"/>
              <a:buNone/>
            </a:pPr>
            <a:endParaRPr lang="ru-RU" altLang="ru-RU" sz="1800" dirty="0">
              <a:latin typeface="Arial" panose="020B0604020202020204" pitchFamily="34" charset="0"/>
              <a:ea typeface="Arial" panose="020B0604020202020204" pitchFamily="34" charset="0"/>
            </a:endParaRPr>
          </a:p>
        </p:txBody>
      </p:sp>
      <p:sp>
        <p:nvSpPr>
          <p:cNvPr id="5124" name="Прямоугольник 3"/>
          <p:cNvSpPr/>
          <p:nvPr/>
        </p:nvSpPr>
        <p:spPr>
          <a:xfrm>
            <a:off x="2339975" y="2852738"/>
            <a:ext cx="4559300" cy="366712"/>
          </a:xfrm>
          <a:prstGeom prst="rect">
            <a:avLst/>
          </a:prstGeom>
          <a:noFill/>
          <a:ln w="9525">
            <a:noFill/>
          </a:ln>
        </p:spPr>
        <p:txBody>
          <a:bodyPr>
            <a:spAutoFit/>
          </a:bodyPr>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eaLnBrk="1" hangingPunct="1">
              <a:spcBef>
                <a:spcPct val="0"/>
              </a:spcBef>
              <a:buClrTx/>
              <a:buFont typeface="Arial" panose="020B0604020202020204" pitchFamily="34" charset="0"/>
              <a:buNone/>
            </a:pPr>
            <a:r>
              <a:rPr lang="ru-RU" altLang="ru-RU" sz="1800" dirty="0">
                <a:solidFill>
                  <a:schemeClr val="bg1"/>
                </a:solidFill>
                <a:latin typeface="Arial" panose="020B0604020202020204" pitchFamily="34" charset="0"/>
                <a:cs typeface="Arial" panose="020B0604020202020204" pitchFamily="34" charset="0"/>
              </a:rPr>
              <a:t> </a:t>
            </a:r>
            <a:endParaRPr lang="ru-RU" altLang="ru-RU" sz="1800" dirty="0">
              <a:solidFill>
                <a:schemeClr val="bg1"/>
              </a:solidFill>
              <a:latin typeface="Arial" panose="020B0604020202020204" pitchFamily="34" charset="0"/>
              <a:ea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395288" y="404813"/>
            <a:ext cx="8229600" cy="1066800"/>
          </a:xfrm>
        </p:spPr>
        <p:txBody>
          <a:bodyPr vert="horz" wrap="square" lIns="91440" tIns="45720" rIns="91440" bIns="45720" anchor="ctr" anchorCtr="0"/>
          <a:lstStyle/>
          <a:p>
            <a:pPr algn="ctr"/>
            <a:r>
              <a:rPr lang="zh-CN" altLang="ru-RU" sz="3200" b="1" dirty="0"/>
              <a:t>俄罗斯科学院西伯利亚分院伊尔库茨克超级计算机中心</a:t>
            </a:r>
          </a:p>
        </p:txBody>
      </p:sp>
      <p:pic>
        <p:nvPicPr>
          <p:cNvPr id="4" name="图片 3" descr="1625398869(1)"/>
          <p:cNvPicPr>
            <a:picLocks noChangeAspect="1"/>
          </p:cNvPicPr>
          <p:nvPr/>
        </p:nvPicPr>
        <p:blipFill>
          <a:blip r:embed="rId3"/>
          <a:stretch>
            <a:fillRect/>
          </a:stretch>
        </p:blipFill>
        <p:spPr>
          <a:xfrm>
            <a:off x="0" y="1423670"/>
            <a:ext cx="9144000" cy="53879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368935" y="1844675"/>
            <a:ext cx="8564880" cy="5445125"/>
          </a:xfrm>
        </p:spPr>
        <p:txBody>
          <a:bodyPr vert="horz" wrap="square" lIns="91440" tIns="45720" rIns="91440" bIns="45720" anchor="t" anchorCtr="0"/>
          <a:lstStyle/>
          <a:p>
            <a:pPr marL="0" indent="0">
              <a:buFont typeface="Arial" panose="020B0604020202020204" pitchFamily="34" charset="0"/>
              <a:buNone/>
            </a:pPr>
            <a:r>
              <a:rPr lang="ru-RU" altLang="ru-RU" sz="1800" b="1" dirty="0"/>
              <a:t>电气设备安装中心信息分析系统</a:t>
            </a:r>
            <a:r>
              <a:rPr lang="ru-RU" altLang="ru-RU" sz="1800" dirty="0"/>
              <a:t>应</a:t>
            </a:r>
            <a:r>
              <a:rPr lang="zh-CN" altLang="ru-RU" sz="1800" dirty="0"/>
              <a:t>确保</a:t>
            </a:r>
            <a:r>
              <a:rPr lang="ru-RU" altLang="ru-RU" sz="1800" dirty="0"/>
              <a:t>：</a:t>
            </a:r>
          </a:p>
          <a:p>
            <a:pPr marL="285750" indent="-285750"/>
            <a:r>
              <a:rPr lang="ru-RU" altLang="ru-RU" sz="1800" dirty="0"/>
              <a:t>采用</a:t>
            </a:r>
            <a:r>
              <a:rPr lang="ru-RU" altLang="ru-RU" sz="1800" b="1" dirty="0"/>
              <a:t>众包</a:t>
            </a:r>
            <a:r>
              <a:rPr lang="ru-RU" altLang="ru-RU" sz="1800" dirty="0"/>
              <a:t>方法，</a:t>
            </a:r>
            <a:r>
              <a:rPr lang="zh-CN" altLang="ru-RU" sz="1800" dirty="0"/>
              <a:t>众包</a:t>
            </a:r>
            <a:r>
              <a:rPr lang="ru-RU" altLang="ru-RU" sz="1800" dirty="0"/>
              <a:t>贝加尔湖和自然保护区生态系统</a:t>
            </a:r>
            <a:r>
              <a:rPr lang="zh-CN" altLang="ru-RU" sz="1800" dirty="0"/>
              <a:t>的</a:t>
            </a:r>
            <a:r>
              <a:rPr lang="ru-RU" altLang="ru-RU" sz="1800" dirty="0"/>
              <a:t>数字专题</a:t>
            </a:r>
            <a:r>
              <a:rPr lang="zh-CN" altLang="ru-RU" sz="1800" dirty="0"/>
              <a:t>监测数据</a:t>
            </a:r>
            <a:r>
              <a:rPr lang="ru-RU" altLang="ru-RU" sz="1800" dirty="0"/>
              <a:t>和</a:t>
            </a:r>
            <a:r>
              <a:rPr lang="ru-RU" altLang="ru-RU" sz="1800" b="1" dirty="0"/>
              <a:t>时空监测</a:t>
            </a:r>
            <a:r>
              <a:rPr lang="zh-CN" altLang="ru-RU" sz="1800" b="1" dirty="0"/>
              <a:t>数据</a:t>
            </a:r>
            <a:r>
              <a:rPr lang="ru-RU" altLang="ru-RU" sz="1800" dirty="0"/>
              <a:t>；</a:t>
            </a:r>
          </a:p>
          <a:p>
            <a:pPr marL="285750" indent="-285750"/>
            <a:r>
              <a:rPr lang="ru-RU" altLang="ru-RU" sz="1800" dirty="0"/>
              <a:t>集成贝加尔湖和自然保护区数字监测的非结构化表格数据；</a:t>
            </a:r>
          </a:p>
          <a:p>
            <a:pPr marL="285750" indent="-285750"/>
            <a:r>
              <a:rPr lang="ru-RU" altLang="ru-RU" sz="1800" b="1" dirty="0"/>
              <a:t>集成和可靠存储数字监控数据</a:t>
            </a:r>
            <a:r>
              <a:rPr lang="ru-RU" altLang="ru-RU" sz="1800" dirty="0"/>
              <a:t>，任何连接到互联网的设备可在线访问；</a:t>
            </a:r>
          </a:p>
          <a:p>
            <a:pPr marL="285750" indent="-285750"/>
            <a:r>
              <a:rPr lang="ru-RU" altLang="ru-RU" sz="1800" dirty="0"/>
              <a:t>基于WPS服务及其组合的分布式</a:t>
            </a:r>
            <a:r>
              <a:rPr lang="ru-RU" altLang="ru-RU" sz="1800" b="1" dirty="0"/>
              <a:t>服务处理</a:t>
            </a:r>
            <a:r>
              <a:rPr lang="ru-RU" altLang="ru-RU" sz="1800" dirty="0"/>
              <a:t>和数字监控</a:t>
            </a:r>
            <a:r>
              <a:rPr lang="ru-RU" altLang="ru-RU" sz="1800" b="1" dirty="0"/>
              <a:t>时空数据</a:t>
            </a:r>
            <a:r>
              <a:rPr lang="ru-RU" altLang="ru-RU" sz="1800" dirty="0"/>
              <a:t>的综合利用；</a:t>
            </a:r>
          </a:p>
          <a:p>
            <a:pPr marL="285750" indent="-285750"/>
            <a:r>
              <a:rPr lang="ru-RU" altLang="ru-RU" sz="1800" dirty="0"/>
              <a:t>电气设备安装中心节点之间的数据交换，并集成到公共信息资源中；</a:t>
            </a:r>
          </a:p>
          <a:p>
            <a:pPr marL="285750" indent="-285750"/>
            <a:r>
              <a:rPr lang="ru-RU" altLang="ru-RU" sz="1800" b="1" dirty="0"/>
              <a:t>创建统一的信息空间</a:t>
            </a:r>
            <a:r>
              <a:rPr lang="ru-RU" altLang="ru-RU" sz="1800" dirty="0"/>
              <a:t>，以支持贝加尔湖和自然保护区生态系统的监测和跨学科研究，从而获得新知识并将其引入贝加尔湖自然保护区领土发展的管理中。</a:t>
            </a:r>
          </a:p>
        </p:txBody>
      </p:sp>
      <p:sp>
        <p:nvSpPr>
          <p:cNvPr id="15363" name="Прямоугольник 3"/>
          <p:cNvSpPr/>
          <p:nvPr/>
        </p:nvSpPr>
        <p:spPr>
          <a:xfrm>
            <a:off x="898843" y="764223"/>
            <a:ext cx="6911975" cy="485140"/>
          </a:xfrm>
          <a:prstGeom prst="rect">
            <a:avLst/>
          </a:prstGeom>
          <a:noFill/>
          <a:ln w="9525">
            <a:noFill/>
          </a:ln>
        </p:spPr>
        <p:txBody>
          <a:bodyPr>
            <a:spAutoFit/>
          </a:bodyPr>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eaLnBrk="1" hangingPunct="1">
              <a:lnSpc>
                <a:spcPct val="80000"/>
              </a:lnSpc>
              <a:spcBef>
                <a:spcPct val="0"/>
              </a:spcBef>
              <a:buClrTx/>
              <a:buFontTx/>
              <a:buNone/>
            </a:pPr>
            <a:r>
              <a:rPr lang="zh-CN" altLang="ru-RU" sz="3200" b="1" dirty="0">
                <a:latin typeface="Arial" panose="020B0604020202020204" pitchFamily="34" charset="0"/>
                <a:cs typeface="Arial" panose="020B0604020202020204" pitchFamily="34" charset="0"/>
              </a:rPr>
              <a:t>电气设备安装中心的信息分析系统</a:t>
            </a:r>
            <a:r>
              <a:rPr lang="ru-RU" altLang="ru-RU" sz="3200" b="1" dirty="0">
                <a:latin typeface="Arial" panose="020B0604020202020204" pitchFamily="34" charset="0"/>
                <a:cs typeface="Arial" panose="020B0604020202020204" pitchFamily="34" charset="0"/>
              </a:rPr>
              <a:t> </a:t>
            </a:r>
            <a:endParaRPr lang="ru-RU" altLang="ru-RU" sz="3200" b="1" dirty="0">
              <a:latin typeface="Arial" panose="020B0604020202020204" pitchFamily="34" charset="0"/>
              <a:ea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4"/>
          <p:cNvSpPr/>
          <p:nvPr/>
        </p:nvSpPr>
        <p:spPr>
          <a:xfrm>
            <a:off x="0" y="0"/>
            <a:ext cx="9144000" cy="457200"/>
          </a:xfrm>
          <a:prstGeom prst="rect">
            <a:avLst/>
          </a:prstGeom>
          <a:noFill/>
          <a:ln w="9525">
            <a:noFill/>
          </a:ln>
        </p:spPr>
        <p:txBody>
          <a:bodyPr wrap="none" anchor="ctr" anchorCtr="0">
            <a:spAutoFit/>
          </a:bodyPr>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eaLnBrk="1" hangingPunct="1">
              <a:spcBef>
                <a:spcPct val="0"/>
              </a:spcBef>
              <a:buClrTx/>
              <a:buFontTx/>
              <a:buNone/>
            </a:pPr>
            <a:endParaRPr lang="ru-RU" altLang="ru-RU" sz="1800" dirty="0">
              <a:latin typeface="Arial" panose="020B0604020202020204" pitchFamily="34" charset="0"/>
              <a:ea typeface="Arial" panose="020B0604020202020204" pitchFamily="34" charset="0"/>
            </a:endParaRPr>
          </a:p>
        </p:txBody>
      </p:sp>
      <p:grpSp>
        <p:nvGrpSpPr>
          <p:cNvPr id="16387" name="Полотно 53"/>
          <p:cNvGrpSpPr/>
          <p:nvPr/>
        </p:nvGrpSpPr>
        <p:grpSpPr>
          <a:xfrm>
            <a:off x="1547813" y="981075"/>
            <a:ext cx="5097462" cy="5876925"/>
            <a:chOff x="0" y="0"/>
            <a:chExt cx="45942" cy="54114"/>
          </a:xfrm>
        </p:grpSpPr>
        <p:sp>
          <p:nvSpPr>
            <p:cNvPr id="16389" name="AutoShape 43"/>
            <p:cNvSpPr>
              <a:spLocks noChangeAspect="1"/>
            </p:cNvSpPr>
            <p:nvPr/>
          </p:nvSpPr>
          <p:spPr>
            <a:xfrm>
              <a:off x="0" y="0"/>
              <a:ext cx="45942" cy="54114"/>
            </a:xfrm>
            <a:prstGeom prst="rect">
              <a:avLst/>
            </a:prstGeom>
            <a:noFill/>
            <a:ln w="9525">
              <a:noFill/>
            </a:ln>
          </p:spPr>
          <p:txBody>
            <a:bodyPr/>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eaLnBrk="1" hangingPunct="1">
                <a:spcBef>
                  <a:spcPct val="0"/>
                </a:spcBef>
                <a:buClrTx/>
                <a:buFontTx/>
                <a:buNone/>
              </a:pPr>
              <a:endParaRPr lang="ru-RU" altLang="ru-RU" sz="1800" dirty="0">
                <a:latin typeface="Arial" panose="020B0604020202020204" pitchFamily="34" charset="0"/>
                <a:ea typeface="Arial" panose="020B0604020202020204" pitchFamily="34" charset="0"/>
              </a:endParaRPr>
            </a:p>
          </p:txBody>
        </p:sp>
        <p:sp>
          <p:nvSpPr>
            <p:cNvPr id="16390" name="Rectangle 55"/>
            <p:cNvSpPr/>
            <p:nvPr/>
          </p:nvSpPr>
          <p:spPr>
            <a:xfrm>
              <a:off x="14980" y="15841"/>
              <a:ext cx="15360" cy="7597"/>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a:spcBef>
                  <a:spcPct val="0"/>
                </a:spcBef>
                <a:buClrTx/>
                <a:buFontTx/>
                <a:buNone/>
              </a:pPr>
              <a:r>
                <a:rPr lang="ru-RU" altLang="ru-RU" sz="1400" dirty="0">
                  <a:latin typeface="Calibri" panose="020F0502020204030204" charset="0"/>
                  <a:cs typeface="Times New Roman" panose="02020603050405020304" pitchFamily="18" charset="0"/>
                </a:rPr>
                <a:t>贝加尔湖空间、专题数据的存储</a:t>
              </a:r>
            </a:p>
          </p:txBody>
        </p:sp>
        <p:sp>
          <p:nvSpPr>
            <p:cNvPr id="16391" name="Rectangle 56"/>
            <p:cNvSpPr/>
            <p:nvPr/>
          </p:nvSpPr>
          <p:spPr>
            <a:xfrm>
              <a:off x="17840" y="4453"/>
              <a:ext cx="10603" cy="2266"/>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a:spcBef>
                  <a:spcPct val="0"/>
                </a:spcBef>
                <a:buClrTx/>
                <a:buFontTx/>
                <a:buNone/>
              </a:pPr>
              <a:r>
                <a:rPr lang="zh-CN" altLang="en-US" sz="1400" dirty="0">
                  <a:latin typeface="Arial" panose="020B0604020202020204" pitchFamily="34" charset="0"/>
                  <a:ea typeface="宋体" panose="02010600030101010101" pitchFamily="2" charset="-122"/>
                </a:rPr>
                <a:t>浏览器</a:t>
              </a:r>
            </a:p>
          </p:txBody>
        </p:sp>
        <p:sp>
          <p:nvSpPr>
            <p:cNvPr id="16392" name="Rectangle 57"/>
            <p:cNvSpPr/>
            <p:nvPr/>
          </p:nvSpPr>
          <p:spPr>
            <a:xfrm>
              <a:off x="31293" y="11665"/>
              <a:ext cx="14217" cy="2210"/>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spcBef>
                  <a:spcPct val="0"/>
                </a:spcBef>
                <a:buClrTx/>
                <a:buFontTx/>
                <a:buNone/>
              </a:pPr>
              <a:r>
                <a:rPr lang="en-US" altLang="zh-CN" sz="1400" dirty="0">
                  <a:latin typeface="Arial" panose="020B0604020202020204" pitchFamily="34" charset="0"/>
                  <a:ea typeface="宋体" panose="02010600030101010101" pitchFamily="2" charset="-122"/>
                </a:rPr>
                <a:t>    </a:t>
              </a:r>
              <a:r>
                <a:rPr lang="zh-CN" altLang="ru-RU" sz="1400" dirty="0">
                  <a:latin typeface="Arial" panose="020B0604020202020204" pitchFamily="34" charset="0"/>
                  <a:ea typeface="宋体" panose="02010600030101010101" pitchFamily="2" charset="-122"/>
                </a:rPr>
                <a:t>元数据目录</a:t>
              </a:r>
            </a:p>
          </p:txBody>
        </p:sp>
        <p:sp>
          <p:nvSpPr>
            <p:cNvPr id="16393" name="Rectangle 58"/>
            <p:cNvSpPr/>
            <p:nvPr/>
          </p:nvSpPr>
          <p:spPr>
            <a:xfrm>
              <a:off x="1253" y="4450"/>
              <a:ext cx="13403" cy="4648"/>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a:spcBef>
                  <a:spcPct val="0"/>
                </a:spcBef>
                <a:buClrTx/>
                <a:buFontTx/>
                <a:buNone/>
              </a:pPr>
              <a:r>
                <a:rPr lang="zh-CN" altLang="ru-RU" sz="1800" dirty="0">
                  <a:latin typeface="Arial" panose="020B0604020202020204" pitchFamily="34" charset="0"/>
                  <a:ea typeface="宋体" panose="02010600030101010101" pitchFamily="2" charset="-122"/>
                </a:rPr>
                <a:t>地理信息</a:t>
              </a:r>
              <a:r>
                <a:rPr lang="en-US" altLang="zh-CN" sz="1800" dirty="0">
                  <a:latin typeface="Arial" panose="020B0604020202020204" pitchFamily="34" charset="0"/>
                  <a:ea typeface="宋体" panose="02010600030101010101" pitchFamily="2" charset="-122"/>
                </a:rPr>
                <a:t>    </a:t>
              </a:r>
              <a:r>
                <a:rPr lang="zh-CN" altLang="ru-RU" sz="1800" dirty="0">
                  <a:latin typeface="Arial" panose="020B0604020202020204" pitchFamily="34" charset="0"/>
                  <a:ea typeface="宋体" panose="02010600030101010101" pitchFamily="2" charset="-122"/>
                </a:rPr>
                <a:t>软件</a:t>
              </a:r>
            </a:p>
          </p:txBody>
        </p:sp>
        <p:sp>
          <p:nvSpPr>
            <p:cNvPr id="16394" name="Rectangle 59"/>
            <p:cNvSpPr/>
            <p:nvPr/>
          </p:nvSpPr>
          <p:spPr>
            <a:xfrm>
              <a:off x="17840" y="7639"/>
              <a:ext cx="10603" cy="2192"/>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a:spcBef>
                  <a:spcPct val="0"/>
                </a:spcBef>
                <a:buClrTx/>
                <a:buFontTx/>
                <a:buNone/>
              </a:pPr>
              <a:r>
                <a:rPr lang="zh-CN" altLang="ru-RU" sz="1400" dirty="0">
                  <a:latin typeface="Arial" panose="020B0604020202020204" pitchFamily="34" charset="0"/>
                  <a:ea typeface="宋体" panose="02010600030101010101" pitchFamily="2" charset="-122"/>
                </a:rPr>
                <a:t>服务器</a:t>
              </a:r>
            </a:p>
          </p:txBody>
        </p:sp>
        <p:sp>
          <p:nvSpPr>
            <p:cNvPr id="16395" name="Rectangle 60"/>
            <p:cNvSpPr/>
            <p:nvPr/>
          </p:nvSpPr>
          <p:spPr>
            <a:xfrm>
              <a:off x="31464" y="15100"/>
              <a:ext cx="14046" cy="2762"/>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a:spcBef>
                  <a:spcPct val="0"/>
                </a:spcBef>
                <a:buClrTx/>
                <a:buFontTx/>
                <a:buNone/>
              </a:pPr>
              <a:r>
                <a:rPr lang="zh-CN" altLang="ru-RU" sz="1600" dirty="0">
                  <a:latin typeface="Arial" panose="020B0604020202020204" pitchFamily="34" charset="0"/>
                  <a:ea typeface="宋体" panose="02010600030101010101" pitchFamily="2" charset="-122"/>
                </a:rPr>
                <a:t>数据库服务器</a:t>
              </a:r>
            </a:p>
          </p:txBody>
        </p:sp>
        <p:sp>
          <p:nvSpPr>
            <p:cNvPr id="16396" name="Rectangle 62"/>
            <p:cNvSpPr/>
            <p:nvPr/>
          </p:nvSpPr>
          <p:spPr>
            <a:xfrm>
              <a:off x="31293" y="4026"/>
              <a:ext cx="14223" cy="6166"/>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a:spcBef>
                  <a:spcPct val="0"/>
                </a:spcBef>
                <a:buClrTx/>
                <a:buFontTx/>
                <a:buNone/>
              </a:pPr>
              <a:r>
                <a:rPr lang="ru-RU" altLang="ru-RU" sz="1200" dirty="0">
                  <a:latin typeface="Calibri" panose="020F0502020204030204" charset="0"/>
                  <a:cs typeface="Times New Roman" panose="02020603050405020304" pitchFamily="18" charset="0"/>
                </a:rPr>
                <a:t>特定领域的软件包、系统和服务、模型</a:t>
              </a:r>
            </a:p>
          </p:txBody>
        </p:sp>
        <p:sp>
          <p:nvSpPr>
            <p:cNvPr id="16397" name="Rectangle 63"/>
            <p:cNvSpPr/>
            <p:nvPr/>
          </p:nvSpPr>
          <p:spPr>
            <a:xfrm>
              <a:off x="916" y="11320"/>
              <a:ext cx="12854" cy="3602"/>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a:spcBef>
                  <a:spcPct val="0"/>
                </a:spcBef>
                <a:buClrTx/>
                <a:buFontTx/>
                <a:buNone/>
              </a:pPr>
              <a:r>
                <a:rPr lang="zh-CN" altLang="ru-RU" sz="1200" dirty="0">
                  <a:latin typeface="Arial" panose="020B0604020202020204" pitchFamily="34" charset="0"/>
                  <a:ea typeface="宋体" panose="02010600030101010101" pitchFamily="2" charset="-122"/>
                </a:rPr>
                <a:t>地理信息系统</a:t>
              </a:r>
              <a:r>
                <a:rPr lang="en-US" altLang="zh-CN" sz="1200" dirty="0">
                  <a:latin typeface="Arial" panose="020B0604020202020204" pitchFamily="34" charset="0"/>
                  <a:ea typeface="宋体" panose="02010600030101010101" pitchFamily="2" charset="-122"/>
                </a:rPr>
                <a:t>      </a:t>
              </a:r>
              <a:r>
                <a:rPr lang="zh-CN" altLang="ru-RU" sz="1200" dirty="0">
                  <a:latin typeface="Arial" panose="020B0604020202020204" pitchFamily="34" charset="0"/>
                  <a:ea typeface="宋体" panose="02010600030101010101" pitchFamily="2" charset="-122"/>
                </a:rPr>
                <a:t>服务器</a:t>
              </a:r>
            </a:p>
          </p:txBody>
        </p:sp>
        <p:sp>
          <p:nvSpPr>
            <p:cNvPr id="16398" name="Rectangle 64"/>
            <p:cNvSpPr/>
            <p:nvPr/>
          </p:nvSpPr>
          <p:spPr>
            <a:xfrm>
              <a:off x="8738" y="36"/>
              <a:ext cx="30109" cy="2943"/>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a:spcBef>
                  <a:spcPct val="0"/>
                </a:spcBef>
                <a:buClrTx/>
                <a:buFontTx/>
                <a:buNone/>
              </a:pPr>
              <a:r>
                <a:rPr lang="zh-CN" altLang="ru-RU" sz="1200" dirty="0">
                  <a:latin typeface="Arial" panose="020B0604020202020204" pitchFamily="34" charset="0"/>
                  <a:ea typeface="宋体" panose="02010600030101010101" pitchFamily="2" charset="-122"/>
                </a:rPr>
                <a:t>用户</a:t>
              </a:r>
            </a:p>
          </p:txBody>
        </p:sp>
        <p:sp>
          <p:nvSpPr>
            <p:cNvPr id="16399" name="Rectangle 65"/>
            <p:cNvSpPr/>
            <p:nvPr/>
          </p:nvSpPr>
          <p:spPr>
            <a:xfrm>
              <a:off x="16395" y="11326"/>
              <a:ext cx="13059" cy="3075"/>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a:spcBef>
                  <a:spcPct val="0"/>
                </a:spcBef>
                <a:buClrTx/>
                <a:buFontTx/>
                <a:buNone/>
              </a:pPr>
              <a:r>
                <a:rPr lang="zh-CN" altLang="ru-RU" sz="1400" dirty="0">
                  <a:latin typeface="Arial" panose="020B0604020202020204" pitchFamily="34" charset="0"/>
                  <a:ea typeface="宋体" panose="02010600030101010101" pitchFamily="2" charset="-122"/>
                </a:rPr>
                <a:t>应用程序服务器</a:t>
              </a:r>
            </a:p>
          </p:txBody>
        </p:sp>
        <p:sp>
          <p:nvSpPr>
            <p:cNvPr id="16400" name="Rectangle 66"/>
            <p:cNvSpPr/>
            <p:nvPr/>
          </p:nvSpPr>
          <p:spPr>
            <a:xfrm>
              <a:off x="16827" y="25381"/>
              <a:ext cx="13056" cy="6559"/>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a:spcBef>
                  <a:spcPct val="0"/>
                </a:spcBef>
                <a:buClrTx/>
                <a:buFontTx/>
                <a:buNone/>
              </a:pPr>
              <a:r>
                <a:rPr lang="ru-RU" altLang="ru-RU" sz="1000" dirty="0">
                  <a:latin typeface="Calibri" panose="020F0502020204030204" charset="0"/>
                  <a:cs typeface="Times New Roman" panose="02020603050405020304" pitchFamily="18" charset="0"/>
                </a:rPr>
                <a:t>贝加尔湖空间数据库</a:t>
              </a:r>
            </a:p>
            <a:p>
              <a:pPr marL="0" lvl="0" indent="0" algn="ctr">
                <a:spcBef>
                  <a:spcPct val="0"/>
                </a:spcBef>
                <a:buClrTx/>
                <a:buFontTx/>
                <a:buNone/>
              </a:pPr>
              <a:r>
                <a:rPr lang="ru-RU" altLang="ru-RU" sz="1000" dirty="0">
                  <a:latin typeface="Calibri" panose="020F0502020204030204" charset="0"/>
                  <a:cs typeface="Times New Roman" panose="02020603050405020304" pitchFamily="18" charset="0"/>
                </a:rPr>
                <a:t>- 矢量模型</a:t>
              </a:r>
            </a:p>
            <a:p>
              <a:pPr marL="0" lvl="0" indent="0" algn="ctr">
                <a:spcBef>
                  <a:spcPct val="0"/>
                </a:spcBef>
                <a:buClrTx/>
                <a:buFontTx/>
                <a:buNone/>
              </a:pPr>
              <a:r>
                <a:rPr lang="ru-RU" altLang="ru-RU" sz="1000" dirty="0">
                  <a:latin typeface="Calibri" panose="020F0502020204030204" charset="0"/>
                  <a:cs typeface="Times New Roman" panose="02020603050405020304" pitchFamily="18" charset="0"/>
                </a:rPr>
                <a:t>- 光栅模型</a:t>
              </a:r>
            </a:p>
            <a:p>
              <a:pPr marL="0" lvl="0" indent="0" algn="ctr">
                <a:spcBef>
                  <a:spcPct val="0"/>
                </a:spcBef>
                <a:buClrTx/>
                <a:buFontTx/>
                <a:buNone/>
              </a:pPr>
              <a:r>
                <a:rPr lang="ru-RU" altLang="ru-RU" sz="1000" dirty="0">
                  <a:latin typeface="Calibri" panose="020F0502020204030204" charset="0"/>
                  <a:cs typeface="Times New Roman" panose="02020603050405020304" pitchFamily="18" charset="0"/>
                </a:rPr>
                <a:t>- 专题地图</a:t>
              </a:r>
            </a:p>
          </p:txBody>
        </p:sp>
        <p:sp>
          <p:nvSpPr>
            <p:cNvPr id="16401" name="Rectangle 67"/>
            <p:cNvSpPr/>
            <p:nvPr/>
          </p:nvSpPr>
          <p:spPr>
            <a:xfrm>
              <a:off x="13981" y="33743"/>
              <a:ext cx="17478" cy="8975"/>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l">
                <a:spcBef>
                  <a:spcPct val="0"/>
                </a:spcBef>
                <a:buClrTx/>
                <a:buFontTx/>
                <a:buNone/>
              </a:pPr>
              <a:r>
                <a:rPr lang="en-US" altLang="ru-RU" sz="900" b="1" dirty="0">
                  <a:latin typeface="Calibri" panose="020F0502020204030204" charset="0"/>
                  <a:cs typeface="Times New Roman" panose="02020603050405020304" pitchFamily="18" charset="0"/>
                </a:rPr>
                <a:t>        </a:t>
              </a:r>
              <a:r>
                <a:rPr lang="en-US" altLang="ru-RU" sz="1000" dirty="0">
                  <a:latin typeface="Calibri" panose="020F0502020204030204" charset="0"/>
                  <a:cs typeface="Times New Roman" panose="02020603050405020304" pitchFamily="18" charset="0"/>
                </a:rPr>
                <a:t>  </a:t>
              </a:r>
              <a:r>
                <a:rPr lang="ru-RU" altLang="ru-RU" sz="1000" dirty="0">
                  <a:latin typeface="Calibri" panose="020F0502020204030204" charset="0"/>
                  <a:cs typeface="Times New Roman" panose="02020603050405020304" pitchFamily="18" charset="0"/>
                </a:rPr>
                <a:t>分布式数字监控节点</a:t>
              </a:r>
              <a:r>
                <a:rPr lang="zh-CN" altLang="ru-RU" sz="1000" dirty="0">
                  <a:latin typeface="Calibri" panose="020F0502020204030204" charset="0"/>
                  <a:cs typeface="Times New Roman" panose="02020603050405020304" pitchFamily="18" charset="0"/>
                </a:rPr>
                <a:t>：</a:t>
              </a:r>
            </a:p>
            <a:p>
              <a:pPr marL="0" lvl="0" indent="0" algn="l">
                <a:spcBef>
                  <a:spcPct val="0"/>
                </a:spcBef>
                <a:buClrTx/>
                <a:buFontTx/>
                <a:buNone/>
              </a:pPr>
              <a:r>
                <a:rPr lang="en-US" altLang="ru-RU" sz="1000" dirty="0">
                  <a:latin typeface="Calibri" panose="020F0502020204030204" charset="0"/>
                  <a:cs typeface="Times New Roman" panose="02020603050405020304" pitchFamily="18" charset="0"/>
                </a:rPr>
                <a:t>         </a:t>
              </a:r>
              <a:r>
                <a:rPr lang="ru-RU" altLang="ru-RU" sz="1000" dirty="0">
                  <a:latin typeface="Calibri" panose="020F0502020204030204" charset="0"/>
                  <a:cs typeface="Times New Roman" panose="02020603050405020304" pitchFamily="18" charset="0"/>
                </a:rPr>
                <a:t>-数据存储系统</a:t>
              </a:r>
            </a:p>
            <a:p>
              <a:pPr marL="0" lvl="0" indent="0" algn="l">
                <a:spcBef>
                  <a:spcPct val="0"/>
                </a:spcBef>
                <a:buClrTx/>
                <a:buFontTx/>
                <a:buNone/>
              </a:pPr>
              <a:r>
                <a:rPr lang="en-US" altLang="ru-RU" sz="1000" dirty="0">
                  <a:latin typeface="Calibri" panose="020F0502020204030204" charset="0"/>
                  <a:cs typeface="Times New Roman" panose="02020603050405020304" pitchFamily="18" charset="0"/>
                </a:rPr>
                <a:t>        </a:t>
              </a:r>
              <a:r>
                <a:rPr lang="ru-RU" altLang="ru-RU" sz="1000" dirty="0">
                  <a:latin typeface="Calibri" panose="020F0502020204030204" charset="0"/>
                  <a:cs typeface="Times New Roman" panose="02020603050405020304" pitchFamily="18" charset="0"/>
                </a:rPr>
                <a:t>-迁移和服务执行系统</a:t>
              </a:r>
            </a:p>
            <a:p>
              <a:pPr marL="0" lvl="0" indent="0" algn="l">
                <a:spcBef>
                  <a:spcPct val="0"/>
                </a:spcBef>
                <a:buClrTx/>
                <a:buFontTx/>
                <a:buNone/>
              </a:pPr>
              <a:r>
                <a:rPr lang="en-US" altLang="ru-RU" sz="1000" dirty="0">
                  <a:latin typeface="Calibri" panose="020F0502020204030204" charset="0"/>
                  <a:cs typeface="Times New Roman" panose="02020603050405020304" pitchFamily="18" charset="0"/>
                </a:rPr>
                <a:t>        </a:t>
              </a:r>
              <a:r>
                <a:rPr lang="ru-RU" altLang="ru-RU" sz="1000" dirty="0">
                  <a:latin typeface="Calibri" panose="020F0502020204030204" charset="0"/>
                  <a:cs typeface="Times New Roman" panose="02020603050405020304" pitchFamily="18" charset="0"/>
                </a:rPr>
                <a:t>-数据处理服务器</a:t>
              </a:r>
            </a:p>
            <a:p>
              <a:pPr marL="0" lvl="0" indent="0" algn="l">
                <a:spcBef>
                  <a:spcPct val="0"/>
                </a:spcBef>
                <a:buClrTx/>
                <a:buFontTx/>
                <a:buNone/>
              </a:pPr>
              <a:r>
                <a:rPr lang="en-US" altLang="ru-RU" sz="1000" dirty="0">
                  <a:latin typeface="Calibri" panose="020F0502020204030204" charset="0"/>
                  <a:cs typeface="Times New Roman" panose="02020603050405020304" pitchFamily="18" charset="0"/>
                </a:rPr>
                <a:t>        </a:t>
              </a:r>
              <a:r>
                <a:rPr lang="ru-RU" altLang="ru-RU" sz="1000" dirty="0">
                  <a:latin typeface="Calibri" panose="020F0502020204030204" charset="0"/>
                  <a:cs typeface="Times New Roman" panose="02020603050405020304" pitchFamily="18" charset="0"/>
                </a:rPr>
                <a:t>-测量结果集成系统</a:t>
              </a:r>
            </a:p>
          </p:txBody>
        </p:sp>
        <p:sp>
          <p:nvSpPr>
            <p:cNvPr id="16402" name="Line 71"/>
            <p:cNvSpPr/>
            <p:nvPr/>
          </p:nvSpPr>
          <p:spPr>
            <a:xfrm flipH="1">
              <a:off x="30340" y="16827"/>
              <a:ext cx="1124" cy="7"/>
            </a:xfrm>
            <a:prstGeom prst="line">
              <a:avLst/>
            </a:prstGeom>
            <a:ln w="9525" cap="flat" cmpd="sng">
              <a:solidFill>
                <a:srgbClr val="000000"/>
              </a:solidFill>
              <a:prstDash val="solid"/>
              <a:headEnd type="none" w="med" len="med"/>
              <a:tailEnd type="triangle" w="med" len="med"/>
            </a:ln>
          </p:spPr>
        </p:sp>
        <p:sp>
          <p:nvSpPr>
            <p:cNvPr id="16403" name="Line 72"/>
            <p:cNvSpPr/>
            <p:nvPr/>
          </p:nvSpPr>
          <p:spPr>
            <a:xfrm>
              <a:off x="13767" y="18180"/>
              <a:ext cx="1079" cy="6"/>
            </a:xfrm>
            <a:prstGeom prst="line">
              <a:avLst/>
            </a:prstGeom>
            <a:ln w="9525" cap="flat" cmpd="sng">
              <a:solidFill>
                <a:srgbClr val="000000"/>
              </a:solidFill>
              <a:prstDash val="solid"/>
              <a:headEnd type="none" w="med" len="med"/>
              <a:tailEnd type="triangle" w="med" len="med"/>
            </a:ln>
          </p:spPr>
        </p:sp>
        <p:sp>
          <p:nvSpPr>
            <p:cNvPr id="16404" name="Line 73"/>
            <p:cNvSpPr/>
            <p:nvPr/>
          </p:nvSpPr>
          <p:spPr>
            <a:xfrm>
              <a:off x="38843" y="13875"/>
              <a:ext cx="1" cy="1225"/>
            </a:xfrm>
            <a:prstGeom prst="line">
              <a:avLst/>
            </a:prstGeom>
            <a:ln w="9525" cap="flat" cmpd="sng">
              <a:solidFill>
                <a:srgbClr val="000000"/>
              </a:solidFill>
              <a:prstDash val="solid"/>
              <a:headEnd type="none" w="med" len="med"/>
              <a:tailEnd type="triangle" w="med" len="med"/>
            </a:ln>
          </p:spPr>
        </p:sp>
        <p:sp>
          <p:nvSpPr>
            <p:cNvPr id="16405" name="Line 75"/>
            <p:cNvSpPr/>
            <p:nvPr/>
          </p:nvSpPr>
          <p:spPr>
            <a:xfrm>
              <a:off x="29273" y="12935"/>
              <a:ext cx="2191" cy="1"/>
            </a:xfrm>
            <a:prstGeom prst="line">
              <a:avLst/>
            </a:prstGeom>
            <a:ln w="9525" cap="flat" cmpd="sng">
              <a:solidFill>
                <a:srgbClr val="000000"/>
              </a:solidFill>
              <a:prstDash val="solid"/>
              <a:headEnd type="none" w="med" len="med"/>
              <a:tailEnd type="triangle" w="med" len="med"/>
            </a:ln>
          </p:spPr>
        </p:sp>
        <p:sp>
          <p:nvSpPr>
            <p:cNvPr id="16406" name="Line 76"/>
            <p:cNvSpPr/>
            <p:nvPr/>
          </p:nvSpPr>
          <p:spPr>
            <a:xfrm flipH="1">
              <a:off x="13563" y="12935"/>
              <a:ext cx="2826" cy="1"/>
            </a:xfrm>
            <a:prstGeom prst="line">
              <a:avLst/>
            </a:prstGeom>
            <a:ln w="9525" cap="flat" cmpd="sng">
              <a:solidFill>
                <a:srgbClr val="000000"/>
              </a:solidFill>
              <a:prstDash val="solid"/>
              <a:headEnd type="none" w="med" len="med"/>
              <a:tailEnd type="triangle" w="med" len="med"/>
            </a:ln>
          </p:spPr>
        </p:sp>
        <p:sp>
          <p:nvSpPr>
            <p:cNvPr id="16407" name="Line 77"/>
            <p:cNvSpPr/>
            <p:nvPr/>
          </p:nvSpPr>
          <p:spPr>
            <a:xfrm>
              <a:off x="23042" y="9456"/>
              <a:ext cx="7" cy="1870"/>
            </a:xfrm>
            <a:prstGeom prst="line">
              <a:avLst/>
            </a:prstGeom>
            <a:ln w="9525" cap="flat" cmpd="sng">
              <a:solidFill>
                <a:srgbClr val="000000"/>
              </a:solidFill>
              <a:prstDash val="solid"/>
              <a:headEnd type="none" w="med" len="med"/>
              <a:tailEnd type="triangle" w="med" len="med"/>
            </a:ln>
          </p:spPr>
        </p:sp>
        <p:sp>
          <p:nvSpPr>
            <p:cNvPr id="16408" name="Line 78"/>
            <p:cNvSpPr/>
            <p:nvPr/>
          </p:nvSpPr>
          <p:spPr>
            <a:xfrm>
              <a:off x="23049" y="6170"/>
              <a:ext cx="7" cy="1469"/>
            </a:xfrm>
            <a:prstGeom prst="line">
              <a:avLst/>
            </a:prstGeom>
            <a:ln w="9525" cap="flat" cmpd="sng">
              <a:solidFill>
                <a:srgbClr val="000000"/>
              </a:solidFill>
              <a:prstDash val="solid"/>
              <a:headEnd type="none" w="med" len="med"/>
              <a:tailEnd type="triangle" w="med" len="med"/>
            </a:ln>
          </p:spPr>
        </p:sp>
        <p:sp>
          <p:nvSpPr>
            <p:cNvPr id="16409" name="Line 79"/>
            <p:cNvSpPr/>
            <p:nvPr/>
          </p:nvSpPr>
          <p:spPr>
            <a:xfrm flipH="1" flipV="1">
              <a:off x="14370" y="10192"/>
              <a:ext cx="2026" cy="1130"/>
            </a:xfrm>
            <a:prstGeom prst="line">
              <a:avLst/>
            </a:prstGeom>
            <a:ln w="9525" cap="flat" cmpd="sng">
              <a:solidFill>
                <a:srgbClr val="000000"/>
              </a:solidFill>
              <a:prstDash val="solid"/>
              <a:headEnd type="none" w="med" len="med"/>
              <a:tailEnd type="triangle" w="med" len="med"/>
            </a:ln>
          </p:spPr>
        </p:sp>
        <p:sp>
          <p:nvSpPr>
            <p:cNvPr id="16410" name="Line 80"/>
            <p:cNvSpPr/>
            <p:nvPr/>
          </p:nvSpPr>
          <p:spPr>
            <a:xfrm>
              <a:off x="7341" y="9654"/>
              <a:ext cx="7" cy="1473"/>
            </a:xfrm>
            <a:prstGeom prst="line">
              <a:avLst/>
            </a:prstGeom>
            <a:ln w="9525" cap="flat" cmpd="sng">
              <a:solidFill>
                <a:srgbClr val="000000"/>
              </a:solidFill>
              <a:prstDash val="solid"/>
              <a:headEnd type="none" w="med" len="med"/>
              <a:tailEnd type="triangle" w="med" len="med"/>
            </a:ln>
          </p:spPr>
        </p:sp>
        <p:sp>
          <p:nvSpPr>
            <p:cNvPr id="16411" name="Line 81"/>
            <p:cNvSpPr/>
            <p:nvPr/>
          </p:nvSpPr>
          <p:spPr>
            <a:xfrm flipV="1">
              <a:off x="29273" y="10192"/>
              <a:ext cx="2020" cy="1136"/>
            </a:xfrm>
            <a:prstGeom prst="line">
              <a:avLst/>
            </a:prstGeom>
            <a:ln w="9525" cap="flat" cmpd="sng">
              <a:solidFill>
                <a:srgbClr val="000000"/>
              </a:solidFill>
              <a:prstDash val="solid"/>
              <a:headEnd type="none" w="med" len="med"/>
              <a:tailEnd type="triangle" w="med" len="med"/>
            </a:ln>
          </p:spPr>
        </p:sp>
        <p:sp>
          <p:nvSpPr>
            <p:cNvPr id="16412" name="Line 82"/>
            <p:cNvSpPr/>
            <p:nvPr/>
          </p:nvSpPr>
          <p:spPr>
            <a:xfrm>
              <a:off x="38849" y="10490"/>
              <a:ext cx="1" cy="1175"/>
            </a:xfrm>
            <a:prstGeom prst="line">
              <a:avLst/>
            </a:prstGeom>
            <a:ln w="9525" cap="flat" cmpd="sng">
              <a:solidFill>
                <a:srgbClr val="000000"/>
              </a:solidFill>
              <a:prstDash val="solid"/>
              <a:headEnd type="none" w="med" len="med"/>
              <a:tailEnd type="triangle" w="med" len="med"/>
            </a:ln>
          </p:spPr>
        </p:sp>
        <p:sp>
          <p:nvSpPr>
            <p:cNvPr id="16413" name="Line 83"/>
            <p:cNvSpPr/>
            <p:nvPr/>
          </p:nvSpPr>
          <p:spPr>
            <a:xfrm>
              <a:off x="23440" y="2979"/>
              <a:ext cx="8" cy="1474"/>
            </a:xfrm>
            <a:prstGeom prst="line">
              <a:avLst/>
            </a:prstGeom>
            <a:ln w="9525" cap="flat" cmpd="sng">
              <a:solidFill>
                <a:srgbClr val="000000"/>
              </a:solidFill>
              <a:prstDash val="solid"/>
              <a:headEnd type="none" w="med" len="med"/>
              <a:tailEnd type="triangle" w="med" len="med"/>
            </a:ln>
          </p:spPr>
        </p:sp>
        <p:sp>
          <p:nvSpPr>
            <p:cNvPr id="16414" name="Line 86"/>
            <p:cNvSpPr/>
            <p:nvPr/>
          </p:nvSpPr>
          <p:spPr>
            <a:xfrm flipH="1" flipV="1">
              <a:off x="29838" y="26828"/>
              <a:ext cx="1455" cy="7"/>
            </a:xfrm>
            <a:prstGeom prst="line">
              <a:avLst/>
            </a:prstGeom>
            <a:ln w="9525" cap="flat" cmpd="sng">
              <a:solidFill>
                <a:srgbClr val="000000"/>
              </a:solidFill>
              <a:prstDash val="solid"/>
              <a:headEnd type="none" w="med" len="med"/>
              <a:tailEnd type="triangle" w="med" len="med"/>
            </a:ln>
          </p:spPr>
        </p:sp>
        <p:sp>
          <p:nvSpPr>
            <p:cNvPr id="16415" name="Line 87"/>
            <p:cNvSpPr/>
            <p:nvPr/>
          </p:nvSpPr>
          <p:spPr>
            <a:xfrm>
              <a:off x="15665" y="27597"/>
              <a:ext cx="1162" cy="1"/>
            </a:xfrm>
            <a:prstGeom prst="line">
              <a:avLst/>
            </a:prstGeom>
            <a:ln w="9525" cap="flat" cmpd="sng">
              <a:solidFill>
                <a:srgbClr val="000000"/>
              </a:solidFill>
              <a:prstDash val="solid"/>
              <a:headEnd type="none" w="med" len="med"/>
              <a:tailEnd type="triangle" w="med" len="med"/>
            </a:ln>
          </p:spPr>
        </p:sp>
        <p:sp>
          <p:nvSpPr>
            <p:cNvPr id="16416" name="Rectangle 88"/>
            <p:cNvSpPr/>
            <p:nvPr/>
          </p:nvSpPr>
          <p:spPr>
            <a:xfrm>
              <a:off x="0" y="16059"/>
              <a:ext cx="13564" cy="8422"/>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a:spcBef>
                  <a:spcPct val="0"/>
                </a:spcBef>
                <a:buClrTx/>
                <a:buFontTx/>
                <a:buNone/>
              </a:pPr>
              <a:r>
                <a:rPr lang="ru-RU" altLang="ru-RU" sz="1000" dirty="0">
                  <a:latin typeface="Calibri" panose="020F0502020204030204" charset="0"/>
                  <a:cs typeface="Times New Roman" panose="02020603050405020304" pitchFamily="18" charset="0"/>
                </a:rPr>
                <a:t>贝加尔湖和贝加尔自然保护区领域特定监测数据库</a:t>
              </a:r>
            </a:p>
            <a:p>
              <a:pPr marL="0" lvl="0" indent="0" algn="ctr">
                <a:spcBef>
                  <a:spcPct val="0"/>
                </a:spcBef>
                <a:buClrTx/>
                <a:buFontTx/>
                <a:buNone/>
              </a:pPr>
              <a:r>
                <a:rPr lang="ru-RU" altLang="ru-RU" sz="1000" dirty="0">
                  <a:latin typeface="Calibri" panose="020F0502020204030204" charset="0"/>
                  <a:cs typeface="Times New Roman" panose="02020603050405020304" pitchFamily="18" charset="0"/>
                </a:rPr>
                <a:t>水生生态系统</a:t>
              </a:r>
            </a:p>
            <a:p>
              <a:pPr marL="0" lvl="0" indent="0" algn="ctr">
                <a:spcBef>
                  <a:spcPct val="0"/>
                </a:spcBef>
                <a:buClrTx/>
                <a:buFontTx/>
                <a:buNone/>
              </a:pPr>
              <a:r>
                <a:rPr lang="ru-RU" altLang="ru-RU" sz="1000" dirty="0">
                  <a:latin typeface="Calibri" panose="020F0502020204030204" charset="0"/>
                  <a:cs typeface="Times New Roman" panose="02020603050405020304" pitchFamily="18" charset="0"/>
                </a:rPr>
                <a:t>沿岸地带</a:t>
              </a:r>
            </a:p>
          </p:txBody>
        </p:sp>
        <p:sp>
          <p:nvSpPr>
            <p:cNvPr id="16417" name="Line 92"/>
            <p:cNvSpPr/>
            <p:nvPr/>
          </p:nvSpPr>
          <p:spPr>
            <a:xfrm flipV="1">
              <a:off x="37992" y="28568"/>
              <a:ext cx="19" cy="1651"/>
            </a:xfrm>
            <a:prstGeom prst="line">
              <a:avLst/>
            </a:prstGeom>
            <a:ln w="9525" cap="flat" cmpd="sng">
              <a:solidFill>
                <a:srgbClr val="000000"/>
              </a:solidFill>
              <a:prstDash val="solid"/>
              <a:headEnd type="none" w="med" len="med"/>
              <a:tailEnd type="triangle" w="med" len="med"/>
            </a:ln>
          </p:spPr>
        </p:sp>
        <p:sp>
          <p:nvSpPr>
            <p:cNvPr id="16418" name="Line 93"/>
            <p:cNvSpPr/>
            <p:nvPr/>
          </p:nvSpPr>
          <p:spPr>
            <a:xfrm flipH="1">
              <a:off x="23042" y="14401"/>
              <a:ext cx="1" cy="1359"/>
            </a:xfrm>
            <a:prstGeom prst="line">
              <a:avLst/>
            </a:prstGeom>
            <a:ln w="9525" cap="flat" cmpd="sng">
              <a:solidFill>
                <a:srgbClr val="000000"/>
              </a:solidFill>
              <a:prstDash val="solid"/>
              <a:headEnd type="none" w="med" len="med"/>
              <a:tailEnd type="triangle" w="med" len="med"/>
            </a:ln>
          </p:spPr>
        </p:sp>
        <p:sp>
          <p:nvSpPr>
            <p:cNvPr id="16419" name="Line 94"/>
            <p:cNvSpPr/>
            <p:nvPr/>
          </p:nvSpPr>
          <p:spPr>
            <a:xfrm>
              <a:off x="13208" y="14179"/>
              <a:ext cx="1772" cy="2280"/>
            </a:xfrm>
            <a:prstGeom prst="line">
              <a:avLst/>
            </a:prstGeom>
            <a:ln w="9525" cap="flat" cmpd="sng">
              <a:solidFill>
                <a:srgbClr val="000000"/>
              </a:solidFill>
              <a:prstDash val="solid"/>
              <a:headEnd type="none" w="med" len="med"/>
              <a:tailEnd type="triangle" w="med" len="med"/>
            </a:ln>
          </p:spPr>
        </p:sp>
        <p:sp>
          <p:nvSpPr>
            <p:cNvPr id="16420" name="Line 95"/>
            <p:cNvSpPr/>
            <p:nvPr/>
          </p:nvSpPr>
          <p:spPr>
            <a:xfrm flipH="1" flipV="1">
              <a:off x="23031" y="23438"/>
              <a:ext cx="19" cy="1943"/>
            </a:xfrm>
            <a:prstGeom prst="line">
              <a:avLst/>
            </a:prstGeom>
            <a:ln w="9525" cap="flat" cmpd="sng">
              <a:solidFill>
                <a:srgbClr val="000000"/>
              </a:solidFill>
              <a:prstDash val="solid"/>
              <a:headEnd type="none" w="med" len="med"/>
              <a:tailEnd type="triangle" w="med" len="med"/>
            </a:ln>
          </p:spPr>
        </p:sp>
        <p:sp>
          <p:nvSpPr>
            <p:cNvPr id="16421" name="Rectangle 96"/>
            <p:cNvSpPr/>
            <p:nvPr/>
          </p:nvSpPr>
          <p:spPr>
            <a:xfrm>
              <a:off x="33097" y="30217"/>
              <a:ext cx="11635" cy="6590"/>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l">
                <a:spcBef>
                  <a:spcPct val="0"/>
                </a:spcBef>
                <a:buClrTx/>
                <a:buFontTx/>
                <a:buNone/>
              </a:pPr>
              <a:r>
                <a:rPr lang="ru-RU" altLang="ru-RU" sz="800" b="1" dirty="0">
                  <a:latin typeface="Calibri" panose="020F0502020204030204" charset="0"/>
                  <a:cs typeface="Times New Roman" panose="02020603050405020304" pitchFamily="18" charset="0"/>
                </a:rPr>
                <a:t>基金持有人系统及数据库</a:t>
              </a:r>
            </a:p>
            <a:p>
              <a:pPr marL="0" lvl="0" indent="0" algn="l">
                <a:spcBef>
                  <a:spcPct val="0"/>
                </a:spcBef>
                <a:buClrTx/>
                <a:buFontTx/>
                <a:buNone/>
              </a:pPr>
              <a:r>
                <a:rPr lang="ru-RU" altLang="ru-RU" sz="800" b="1" dirty="0">
                  <a:latin typeface="Calibri" panose="020F0502020204030204" charset="0"/>
                  <a:cs typeface="Times New Roman" panose="02020603050405020304" pitchFamily="18" charset="0"/>
                </a:rPr>
                <a:t>格洛纳斯卫星导航系统/GPS,</a:t>
              </a:r>
            </a:p>
            <a:p>
              <a:pPr marL="0" lvl="0" indent="0" algn="l">
                <a:spcBef>
                  <a:spcPct val="0"/>
                </a:spcBef>
                <a:buClrTx/>
                <a:buFontTx/>
                <a:buNone/>
              </a:pPr>
              <a:r>
                <a:rPr lang="ru-RU" altLang="ru-RU" sz="800" b="1" dirty="0">
                  <a:latin typeface="Calibri" panose="020F0502020204030204" charset="0"/>
                  <a:cs typeface="Times New Roman" panose="02020603050405020304" pitchFamily="18" charset="0"/>
                </a:rPr>
                <a:t>联邦国家登记、地籍和制图局</a:t>
              </a:r>
            </a:p>
          </p:txBody>
        </p:sp>
        <p:sp>
          <p:nvSpPr>
            <p:cNvPr id="16422" name="Line 97"/>
            <p:cNvSpPr/>
            <p:nvPr/>
          </p:nvSpPr>
          <p:spPr>
            <a:xfrm flipH="1" flipV="1">
              <a:off x="8287" y="30575"/>
              <a:ext cx="6" cy="1803"/>
            </a:xfrm>
            <a:prstGeom prst="line">
              <a:avLst/>
            </a:prstGeom>
            <a:ln w="9525" cap="flat" cmpd="sng">
              <a:solidFill>
                <a:srgbClr val="000000"/>
              </a:solidFill>
              <a:prstDash val="solid"/>
              <a:headEnd type="none" w="med" len="med"/>
              <a:tailEnd type="triangle" w="med" len="med"/>
            </a:ln>
          </p:spPr>
        </p:sp>
        <p:sp>
          <p:nvSpPr>
            <p:cNvPr id="16423" name="Rectangle 98"/>
            <p:cNvSpPr/>
            <p:nvPr/>
          </p:nvSpPr>
          <p:spPr>
            <a:xfrm>
              <a:off x="3893" y="45232"/>
              <a:ext cx="17774" cy="7207"/>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l">
                <a:spcBef>
                  <a:spcPct val="0"/>
                </a:spcBef>
                <a:buClrTx/>
                <a:buFontTx/>
                <a:buNone/>
              </a:pPr>
              <a:r>
                <a:rPr lang="ru-RU" altLang="ru-RU" sz="1200" b="1" dirty="0">
                  <a:latin typeface="宋体" panose="02010600030101010101" pitchFamily="2" charset="-122"/>
                  <a:ea typeface="宋体" panose="02010600030101010101" pitchFamily="2" charset="-122"/>
                  <a:cs typeface="宋体" panose="02010600030101010101" pitchFamily="2" charset="-122"/>
                </a:rPr>
                <a:t>移动数据采集监控系统</a:t>
              </a:r>
              <a:r>
                <a:rPr lang="zh-CN" altLang="ru-RU" sz="1200" dirty="0">
                  <a:latin typeface="宋体" panose="02010600030101010101" pitchFamily="2" charset="-122"/>
                  <a:ea typeface="宋体" panose="02010600030101010101" pitchFamily="2" charset="-122"/>
                  <a:cs typeface="宋体" panose="02010600030101010101" pitchFamily="2" charset="-122"/>
                </a:rPr>
                <a:t>：</a:t>
              </a:r>
              <a:endParaRPr lang="ru-RU" altLang="ru-RU" sz="1200" dirty="0">
                <a:latin typeface="宋体" panose="02010600030101010101" pitchFamily="2" charset="-122"/>
                <a:ea typeface="宋体" panose="02010600030101010101" pitchFamily="2" charset="-122"/>
                <a:cs typeface="宋体" panose="02010600030101010101" pitchFamily="2" charset="-122"/>
              </a:endParaRPr>
            </a:p>
            <a:p>
              <a:pPr marL="0" lvl="0" indent="0" algn="l">
                <a:spcBef>
                  <a:spcPct val="0"/>
                </a:spcBef>
                <a:buClrTx/>
                <a:buFontTx/>
                <a:buNone/>
              </a:pPr>
              <a:r>
                <a:rPr lang="ru-RU" altLang="ru-RU" sz="1200" dirty="0">
                  <a:latin typeface="宋体" panose="02010600030101010101" pitchFamily="2" charset="-122"/>
                  <a:ea typeface="宋体" panose="02010600030101010101" pitchFamily="2" charset="-122"/>
                  <a:cs typeface="宋体" panose="02010600030101010101" pitchFamily="2" charset="-122"/>
                </a:rPr>
                <a:t>- 传感器数据；</a:t>
              </a:r>
            </a:p>
            <a:p>
              <a:pPr marL="0" lvl="0" indent="0" algn="l">
                <a:spcBef>
                  <a:spcPct val="0"/>
                </a:spcBef>
                <a:buClrTx/>
                <a:buFontTx/>
                <a:buNone/>
              </a:pPr>
              <a:r>
                <a:rPr lang="ru-RU" altLang="ru-RU" sz="1200" dirty="0">
                  <a:latin typeface="宋体" panose="02010600030101010101" pitchFamily="2" charset="-122"/>
                  <a:ea typeface="宋体" panose="02010600030101010101" pitchFamily="2" charset="-122"/>
                  <a:cs typeface="宋体" panose="02010600030101010101" pitchFamily="2" charset="-122"/>
                </a:rPr>
                <a:t>- 存储系统</a:t>
              </a:r>
            </a:p>
            <a:p>
              <a:pPr marL="0" lvl="0" indent="0" algn="l">
                <a:spcBef>
                  <a:spcPct val="0"/>
                </a:spcBef>
                <a:buClrTx/>
                <a:buFontTx/>
                <a:buNone/>
              </a:pPr>
              <a:r>
                <a:rPr lang="ru-RU" altLang="ru-RU" sz="1200" dirty="0">
                  <a:latin typeface="宋体" panose="02010600030101010101" pitchFamily="2" charset="-122"/>
                  <a:ea typeface="宋体" panose="02010600030101010101" pitchFamily="2" charset="-122"/>
                  <a:cs typeface="宋体" panose="02010600030101010101" pitchFamily="2" charset="-122"/>
                </a:rPr>
                <a:t>- 预处理服务</a:t>
              </a:r>
            </a:p>
          </p:txBody>
        </p:sp>
        <p:sp>
          <p:nvSpPr>
            <p:cNvPr id="16424" name="Rectangle 100"/>
            <p:cNvSpPr/>
            <p:nvPr/>
          </p:nvSpPr>
          <p:spPr>
            <a:xfrm>
              <a:off x="1780" y="32381"/>
              <a:ext cx="11429" cy="6876"/>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a:spcBef>
                  <a:spcPct val="0"/>
                </a:spcBef>
                <a:buClrTx/>
                <a:buFontTx/>
                <a:buNone/>
              </a:pPr>
              <a:r>
                <a:rPr lang="ru-RU" altLang="ru-RU" sz="900" dirty="0">
                  <a:latin typeface="Times New Roman" panose="02020603050405020304" pitchFamily="18" charset="0"/>
                  <a:cs typeface="Times New Roman" panose="02020603050405020304" pitchFamily="18" charset="0"/>
                </a:rPr>
                <a:t>地球遥感基金持有人系统及数据库</a:t>
              </a:r>
            </a:p>
            <a:p>
              <a:pPr marL="0" lvl="0" indent="0" algn="ctr">
                <a:spcBef>
                  <a:spcPct val="0"/>
                </a:spcBef>
                <a:buClrTx/>
                <a:buFontTx/>
                <a:buNone/>
              </a:pPr>
              <a:r>
                <a:rPr lang="ru-RU" altLang="ru-RU" sz="900" dirty="0">
                  <a:latin typeface="Times New Roman" panose="02020603050405020304" pitchFamily="18" charset="0"/>
                  <a:cs typeface="Times New Roman" panose="02020603050405020304" pitchFamily="18" charset="0"/>
                  <a:sym typeface="+mn-ea"/>
                </a:rPr>
                <a:t>"Sovzond"公司</a:t>
              </a:r>
              <a:r>
                <a:rPr lang="zh-CN" altLang="ru-RU" sz="900" dirty="0">
                  <a:latin typeface="Times New Roman" panose="02020603050405020304" pitchFamily="18" charset="0"/>
                  <a:cs typeface="Times New Roman" panose="02020603050405020304" pitchFamily="18" charset="0"/>
                  <a:sym typeface="+mn-ea"/>
                </a:rPr>
                <a:t>，</a:t>
              </a:r>
              <a:r>
                <a:rPr lang="ru-RU" altLang="ru-RU" sz="900" dirty="0">
                  <a:latin typeface="Times New Roman" panose="02020603050405020304" pitchFamily="18" charset="0"/>
                  <a:cs typeface="Times New Roman" panose="02020603050405020304" pitchFamily="18" charset="0"/>
                </a:rPr>
                <a:t>俄罗斯科学院空间研究所</a:t>
              </a:r>
              <a:r>
                <a:rPr lang="en-US" altLang="ru-RU" sz="900" b="1" dirty="0">
                  <a:latin typeface="Calibri" panose="020F0502020204030204" charset="0"/>
                  <a:cs typeface="Times New Roman" panose="02020603050405020304" pitchFamily="18" charset="0"/>
                </a:rPr>
                <a:t>...</a:t>
              </a:r>
            </a:p>
          </p:txBody>
        </p:sp>
        <p:sp>
          <p:nvSpPr>
            <p:cNvPr id="16425" name="Line 102"/>
            <p:cNvSpPr/>
            <p:nvPr/>
          </p:nvSpPr>
          <p:spPr>
            <a:xfrm flipV="1">
              <a:off x="16826" y="42753"/>
              <a:ext cx="6" cy="2479"/>
            </a:xfrm>
            <a:prstGeom prst="line">
              <a:avLst/>
            </a:prstGeom>
            <a:ln w="9525" cap="flat" cmpd="sng">
              <a:solidFill>
                <a:srgbClr val="000000"/>
              </a:solidFill>
              <a:prstDash val="solid"/>
              <a:headEnd type="none" w="med" len="med"/>
              <a:tailEnd type="triangle" w="med" len="med"/>
            </a:ln>
          </p:spPr>
        </p:sp>
        <p:sp>
          <p:nvSpPr>
            <p:cNvPr id="16426" name="Rectangle 84"/>
            <p:cNvSpPr/>
            <p:nvPr/>
          </p:nvSpPr>
          <p:spPr>
            <a:xfrm>
              <a:off x="3061" y="24942"/>
              <a:ext cx="12344" cy="5633"/>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a:spcBef>
                  <a:spcPct val="0"/>
                </a:spcBef>
                <a:buClrTx/>
                <a:buFontTx/>
                <a:buNone/>
              </a:pPr>
              <a:r>
                <a:rPr lang="ru-RU" altLang="ru-RU" sz="1000" dirty="0">
                  <a:latin typeface="Arial" panose="020B0604020202020204" pitchFamily="34" charset="0"/>
                  <a:cs typeface="Arial" panose="020B0604020202020204" pitchFamily="34" charset="0"/>
                </a:rPr>
                <a:t>光栅模型：</a:t>
              </a:r>
            </a:p>
            <a:p>
              <a:pPr marL="0" lvl="0" indent="0" algn="ctr">
                <a:spcBef>
                  <a:spcPct val="0"/>
                </a:spcBef>
                <a:buClrTx/>
                <a:buFontTx/>
                <a:buNone/>
              </a:pPr>
              <a:r>
                <a:rPr lang="ru-RU" altLang="ru-RU" sz="1000" dirty="0">
                  <a:latin typeface="Arial" panose="020B0604020202020204" pitchFamily="34" charset="0"/>
                  <a:cs typeface="Arial" panose="020B0604020202020204" pitchFamily="34" charset="0"/>
                </a:rPr>
                <a:t>  - 数字正射影像、</a:t>
              </a:r>
              <a:r>
                <a:rPr lang="zh-CN" altLang="ru-RU" sz="1000" dirty="0">
                  <a:latin typeface="Arial" panose="020B0604020202020204" pitchFamily="34" charset="0"/>
                  <a:cs typeface="Arial" panose="020B0604020202020204" pitchFamily="34" charset="0"/>
                </a:rPr>
                <a:t>地球</a:t>
              </a:r>
              <a:r>
                <a:rPr lang="ru-RU" altLang="ru-RU" sz="1000" dirty="0">
                  <a:latin typeface="Arial" panose="020B0604020202020204" pitchFamily="34" charset="0"/>
                  <a:cs typeface="Arial" panose="020B0604020202020204" pitchFamily="34" charset="0"/>
                </a:rPr>
                <a:t>遥感</a:t>
              </a:r>
              <a:endParaRPr lang="ru-RU" altLang="ru-RU" sz="1000" dirty="0">
                <a:latin typeface="Arial" panose="020B0604020202020204" pitchFamily="34" charset="0"/>
                <a:ea typeface="Arial" panose="020B0604020202020204" pitchFamily="34" charset="0"/>
                <a:cs typeface="Arial" panose="020B0604020202020204" pitchFamily="34" charset="0"/>
              </a:endParaRPr>
            </a:p>
          </p:txBody>
        </p:sp>
        <p:sp>
          <p:nvSpPr>
            <p:cNvPr id="16427" name="Line 95"/>
            <p:cNvSpPr/>
            <p:nvPr/>
          </p:nvSpPr>
          <p:spPr>
            <a:xfrm flipH="1" flipV="1">
              <a:off x="22460" y="32143"/>
              <a:ext cx="1" cy="1600"/>
            </a:xfrm>
            <a:prstGeom prst="line">
              <a:avLst/>
            </a:prstGeom>
            <a:ln w="9525" cap="flat" cmpd="sng">
              <a:solidFill>
                <a:srgbClr val="000000"/>
              </a:solidFill>
              <a:prstDash val="solid"/>
              <a:headEnd type="none" w="med" len="med"/>
              <a:tailEnd type="triangle" w="med" len="med"/>
            </a:ln>
          </p:spPr>
        </p:sp>
        <p:sp>
          <p:nvSpPr>
            <p:cNvPr id="16428" name="Rectangle 85"/>
            <p:cNvSpPr/>
            <p:nvPr/>
          </p:nvSpPr>
          <p:spPr>
            <a:xfrm>
              <a:off x="31464" y="19088"/>
              <a:ext cx="13837" cy="9480"/>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a:spcBef>
                  <a:spcPct val="0"/>
                </a:spcBef>
                <a:buClrTx/>
                <a:buFontTx/>
                <a:buNone/>
              </a:pPr>
              <a:r>
                <a:rPr lang="ru-RU" altLang="ru-RU" sz="900" b="1" dirty="0">
                  <a:latin typeface="Calibri" panose="020F0502020204030204" charset="0"/>
                  <a:cs typeface="Times New Roman" panose="02020603050405020304" pitchFamily="18" charset="0"/>
                </a:rPr>
                <a:t>矢量模式</a:t>
              </a:r>
            </a:p>
            <a:p>
              <a:pPr marL="0" lvl="0" indent="0" algn="l">
                <a:spcBef>
                  <a:spcPct val="0"/>
                </a:spcBef>
                <a:buClrTx/>
                <a:buFontTx/>
                <a:buNone/>
              </a:pPr>
              <a:r>
                <a:rPr lang="ru-RU" altLang="ru-RU" sz="900" dirty="0">
                  <a:latin typeface="Calibri" panose="020F0502020204030204" charset="0"/>
                  <a:cs typeface="Times New Roman" panose="02020603050405020304" pitchFamily="18" charset="0"/>
                </a:rPr>
                <a:t>基本软件数字描述：</a:t>
              </a:r>
            </a:p>
            <a:p>
              <a:pPr marL="0" lvl="0" indent="0" algn="l">
                <a:spcBef>
                  <a:spcPct val="0"/>
                </a:spcBef>
                <a:buClrTx/>
                <a:buFontTx/>
                <a:buNone/>
              </a:pPr>
              <a:r>
                <a:rPr lang="ru-RU" altLang="ru-RU" sz="900" dirty="0">
                  <a:latin typeface="Calibri" panose="020F0502020204030204" charset="0"/>
                  <a:cs typeface="Times New Roman" panose="02020603050405020304" pitchFamily="18" charset="0"/>
                </a:rPr>
                <a:t>- 标识符；</a:t>
              </a:r>
            </a:p>
            <a:p>
              <a:pPr marL="0" lvl="0" indent="0" algn="l">
                <a:spcBef>
                  <a:spcPct val="0"/>
                </a:spcBef>
                <a:buClrTx/>
                <a:buFontTx/>
                <a:buNone/>
              </a:pPr>
              <a:r>
                <a:rPr lang="ru-RU" altLang="ru-RU" sz="900" dirty="0">
                  <a:latin typeface="Calibri" panose="020F0502020204030204" charset="0"/>
                  <a:cs typeface="Times New Roman" panose="02020603050405020304" pitchFamily="18" charset="0"/>
                </a:rPr>
                <a:t>- 坐标数据;</a:t>
              </a:r>
            </a:p>
            <a:p>
              <a:pPr marL="0" lvl="0" indent="0" algn="l">
                <a:spcBef>
                  <a:spcPct val="0"/>
                </a:spcBef>
                <a:buClrTx/>
                <a:buFontTx/>
                <a:buNone/>
              </a:pPr>
              <a:r>
                <a:rPr lang="ru-RU" altLang="ru-RU" sz="900" dirty="0">
                  <a:latin typeface="Calibri" panose="020F0502020204030204" charset="0"/>
                  <a:cs typeface="Times New Roman" panose="02020603050405020304" pitchFamily="18" charset="0"/>
                </a:rPr>
                <a:t>- 名称，</a:t>
              </a:r>
            </a:p>
            <a:p>
              <a:pPr marL="0" lvl="0" indent="0" algn="l">
                <a:spcBef>
                  <a:spcPct val="0"/>
                </a:spcBef>
                <a:buClrTx/>
                <a:buFontTx/>
                <a:buNone/>
              </a:pPr>
              <a:r>
                <a:rPr lang="ru-RU" altLang="ru-RU" sz="900" dirty="0">
                  <a:latin typeface="Calibri" panose="020F0502020204030204" charset="0"/>
                  <a:cs typeface="Times New Roman" panose="02020603050405020304" pitchFamily="18" charset="0"/>
                </a:rPr>
                <a:t>- 地址描述；</a:t>
              </a:r>
            </a:p>
            <a:p>
              <a:pPr marL="0" lvl="0" indent="0" algn="l">
                <a:spcBef>
                  <a:spcPct val="0"/>
                </a:spcBef>
                <a:buClrTx/>
                <a:buFontTx/>
                <a:buNone/>
              </a:pPr>
              <a:r>
                <a:rPr lang="ru-RU" altLang="ru-RU" sz="900" dirty="0">
                  <a:latin typeface="Calibri" panose="020F0502020204030204" charset="0"/>
                  <a:cs typeface="Times New Roman" panose="02020603050405020304" pitchFamily="18" charset="0"/>
                </a:rPr>
                <a:t>- 通讯描述。</a:t>
              </a:r>
            </a:p>
          </p:txBody>
        </p:sp>
        <p:sp>
          <p:nvSpPr>
            <p:cNvPr id="16429" name="Rectangle 98"/>
            <p:cNvSpPr/>
            <p:nvPr/>
          </p:nvSpPr>
          <p:spPr>
            <a:xfrm>
              <a:off x="22714" y="45232"/>
              <a:ext cx="18205" cy="7207"/>
            </a:xfrm>
            <a:prstGeom prst="rect">
              <a:avLst/>
            </a:prstGeom>
            <a:solidFill>
              <a:srgbClr val="FFFFFF"/>
            </a:solidFill>
            <a:ln w="9525" cap="flat" cmpd="sng">
              <a:solidFill>
                <a:srgbClr val="000000"/>
              </a:solidFill>
              <a:prstDash val="solid"/>
              <a:miter/>
              <a:headEnd type="none" w="med" len="med"/>
              <a:tailEnd type="none" w="med" len="med"/>
            </a:ln>
          </p:spPr>
          <p:txBody>
            <a:bodyPr lIns="75705" tIns="37847" rIns="75705" bIns="37847"/>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l">
                <a:spcBef>
                  <a:spcPct val="0"/>
                </a:spcBef>
                <a:buClrTx/>
                <a:buFontTx/>
                <a:buNone/>
              </a:pPr>
              <a:r>
                <a:rPr lang="ru-RU" altLang="ru-RU" sz="1200" b="1" dirty="0">
                  <a:latin typeface="Calibri" panose="020F0502020204030204" charset="0"/>
                  <a:cs typeface="Times New Roman" panose="02020603050405020304" pitchFamily="18" charset="0"/>
                </a:rPr>
                <a:t>固定监测数据收集系统：</a:t>
              </a:r>
              <a:endParaRPr lang="ru-RU" altLang="ru-RU" sz="1200" dirty="0">
                <a:latin typeface="Calibri" panose="020F0502020204030204" charset="0"/>
                <a:cs typeface="Times New Roman" panose="02020603050405020304" pitchFamily="18" charset="0"/>
              </a:endParaRPr>
            </a:p>
            <a:p>
              <a:pPr marL="0" lvl="0" indent="0" algn="l">
                <a:spcBef>
                  <a:spcPct val="0"/>
                </a:spcBef>
                <a:buClrTx/>
                <a:buFontTx/>
                <a:buNone/>
              </a:pPr>
              <a:r>
                <a:rPr lang="ru-RU" altLang="ru-RU" sz="1200" dirty="0">
                  <a:latin typeface="Calibri" panose="020F0502020204030204" charset="0"/>
                  <a:cs typeface="Times New Roman" panose="02020603050405020304" pitchFamily="18" charset="0"/>
                </a:rPr>
                <a:t>-传感器数据；</a:t>
              </a:r>
            </a:p>
            <a:p>
              <a:pPr marL="0" lvl="0" indent="0" algn="l">
                <a:spcBef>
                  <a:spcPct val="0"/>
                </a:spcBef>
                <a:buClrTx/>
                <a:buFontTx/>
                <a:buNone/>
              </a:pPr>
              <a:r>
                <a:rPr lang="ru-RU" altLang="ru-RU" sz="1200" dirty="0">
                  <a:latin typeface="Calibri" panose="020F0502020204030204" charset="0"/>
                  <a:cs typeface="Times New Roman" panose="02020603050405020304" pitchFamily="18" charset="0"/>
                </a:rPr>
                <a:t>-存储系统</a:t>
              </a:r>
            </a:p>
            <a:p>
              <a:pPr marL="0" lvl="0" indent="0" algn="l">
                <a:spcBef>
                  <a:spcPct val="0"/>
                </a:spcBef>
                <a:buClrTx/>
                <a:buFontTx/>
                <a:buNone/>
              </a:pPr>
              <a:r>
                <a:rPr lang="ru-RU" altLang="ru-RU" sz="1200" dirty="0">
                  <a:latin typeface="Calibri" panose="020F0502020204030204" charset="0"/>
                  <a:cs typeface="Times New Roman" panose="02020603050405020304" pitchFamily="18" charset="0"/>
                </a:rPr>
                <a:t>-预处理服务</a:t>
              </a:r>
            </a:p>
          </p:txBody>
        </p:sp>
        <p:sp>
          <p:nvSpPr>
            <p:cNvPr id="16430" name="Line 102"/>
            <p:cNvSpPr/>
            <p:nvPr/>
          </p:nvSpPr>
          <p:spPr>
            <a:xfrm flipH="1" flipV="1">
              <a:off x="26767" y="43081"/>
              <a:ext cx="80" cy="2152"/>
            </a:xfrm>
            <a:prstGeom prst="line">
              <a:avLst/>
            </a:prstGeom>
            <a:ln w="9525" cap="flat" cmpd="sng">
              <a:solidFill>
                <a:srgbClr val="000000"/>
              </a:solidFill>
              <a:prstDash val="solid"/>
              <a:headEnd type="none" w="med" len="med"/>
              <a:tailEnd type="triangle" w="med" len="med"/>
            </a:ln>
          </p:spPr>
        </p:sp>
      </p:grpSp>
      <p:sp>
        <p:nvSpPr>
          <p:cNvPr id="16388" name="Прямоугольник 47"/>
          <p:cNvSpPr/>
          <p:nvPr/>
        </p:nvSpPr>
        <p:spPr>
          <a:xfrm>
            <a:off x="1027430" y="476885"/>
            <a:ext cx="6176010" cy="521970"/>
          </a:xfrm>
          <a:prstGeom prst="rect">
            <a:avLst/>
          </a:prstGeom>
          <a:noFill/>
          <a:ln w="9525">
            <a:noFill/>
          </a:ln>
        </p:spPr>
        <p:txBody>
          <a:bodyPr wrap="square">
            <a:spAutoFit/>
          </a:bodyPr>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eaLnBrk="1" hangingPunct="1">
              <a:spcBef>
                <a:spcPct val="0"/>
              </a:spcBef>
              <a:buClrTx/>
              <a:buFontTx/>
              <a:buNone/>
            </a:pPr>
            <a:r>
              <a:rPr lang="zh-CN" altLang="ru-RU" b="1" dirty="0">
                <a:latin typeface="Arial" panose="020B0604020202020204" pitchFamily="34" charset="0"/>
                <a:ea typeface="宋体" panose="02010600030101010101" pitchFamily="2" charset="-122"/>
              </a:rPr>
              <a:t>电气设备安装中心信息分析系统结构</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1979295" y="908685"/>
            <a:ext cx="4947285" cy="460375"/>
          </a:xfrm>
        </p:spPr>
        <p:txBody>
          <a:bodyPr vert="horz" wrap="square" lIns="91440" tIns="45720" rIns="91440" bIns="45720" anchor="ctr" anchorCtr="0"/>
          <a:lstStyle/>
          <a:p>
            <a:pPr algn="ctr" latinLnBrk="0">
              <a:lnSpc>
                <a:spcPct val="100000"/>
              </a:lnSpc>
            </a:pPr>
            <a:r>
              <a:rPr lang="zh-CN" altLang="ru-RU" sz="3200" b="1" dirty="0">
                <a:latin typeface="Arial" panose="020B0604020202020204" pitchFamily="34" charset="0"/>
                <a:cs typeface="Arial" panose="020B0604020202020204" pitchFamily="34" charset="0"/>
                <a:sym typeface="+mn-ea"/>
              </a:rPr>
              <a:t>电气设备安装中心信息分析系统的基础</a:t>
            </a:r>
            <a:r>
              <a:rPr lang="ru-RU" altLang="ru-RU" sz="3200" b="1" dirty="0">
                <a:latin typeface="Arial" panose="020B0604020202020204" pitchFamily="34" charset="0"/>
                <a:cs typeface="Arial" panose="020B0604020202020204" pitchFamily="34" charset="0"/>
                <a:sym typeface="+mn-ea"/>
              </a:rPr>
              <a:t> </a:t>
            </a:r>
            <a:endParaRPr lang="ru-RU" altLang="ru-RU" sz="3200" b="1" dirty="0"/>
          </a:p>
        </p:txBody>
      </p:sp>
      <p:sp>
        <p:nvSpPr>
          <p:cNvPr id="17411" name="Rectangle 3"/>
          <p:cNvSpPr>
            <a:spLocks noGrp="1"/>
          </p:cNvSpPr>
          <p:nvPr>
            <p:ph idx="1"/>
          </p:nvPr>
        </p:nvSpPr>
        <p:spPr>
          <a:xfrm>
            <a:off x="-108585" y="1700530"/>
            <a:ext cx="9244965" cy="5471795"/>
          </a:xfrm>
        </p:spPr>
        <p:txBody>
          <a:bodyPr vert="horz" wrap="square" lIns="91440" tIns="45720" rIns="91440" bIns="45720" anchor="t" anchorCtr="0"/>
          <a:lstStyle/>
          <a:p>
            <a:pPr marL="0" indent="266700" latinLnBrk="0">
              <a:lnSpc>
                <a:spcPct val="150000"/>
              </a:lnSpc>
              <a:buFont typeface="Arial" panose="020B0604020202020204" pitchFamily="34" charset="0"/>
              <a:buNone/>
            </a:pPr>
            <a:r>
              <a:rPr lang="ru-RU" altLang="ru-RU" sz="2000" dirty="0"/>
              <a:t>创建</a:t>
            </a:r>
            <a:r>
              <a:rPr lang="ru-RU" altLang="ru-RU" sz="2000" b="1" dirty="0"/>
              <a:t>信息分析系统</a:t>
            </a:r>
            <a:r>
              <a:rPr lang="ru-RU" altLang="ru-RU" sz="2000" dirty="0"/>
              <a:t>地理门户 时，使用</a:t>
            </a:r>
            <a:r>
              <a:rPr lang="ru-RU" altLang="ru-RU" sz="2000" b="1" dirty="0"/>
              <a:t>空间数据基础设施的元</a:t>
            </a:r>
            <a:r>
              <a:rPr lang="zh-CN" altLang="ru-RU" sz="2000" b="1" dirty="0"/>
              <a:t>件</a:t>
            </a:r>
            <a:r>
              <a:rPr lang="ru-RU" altLang="ru-RU" sz="2000" b="1" dirty="0"/>
              <a:t>和服务型</a:t>
            </a:r>
            <a:r>
              <a:rPr lang="ru-RU" altLang="ru-RU" sz="2000" dirty="0"/>
              <a:t>模式。</a:t>
            </a:r>
          </a:p>
          <a:p>
            <a:pPr marL="0" indent="266700" latinLnBrk="0">
              <a:lnSpc>
                <a:spcPct val="150000"/>
              </a:lnSpc>
              <a:buFont typeface="Arial" panose="020B0604020202020204" pitchFamily="34" charset="0"/>
              <a:buNone/>
            </a:pPr>
            <a:r>
              <a:rPr lang="ru-RU" altLang="ru-RU" sz="2000" dirty="0"/>
              <a:t>1.重点放在</a:t>
            </a:r>
            <a:r>
              <a:rPr lang="ru-RU" altLang="ru-RU" sz="2000" b="1" dirty="0"/>
              <a:t>集成型空间数据基础设施</a:t>
            </a:r>
            <a:r>
              <a:rPr lang="ru-RU" altLang="ru-RU" sz="2000" dirty="0"/>
              <a:t>上，作为访问、共享、创建、存储新的空间和专题数据集及其处理服务的媒介。</a:t>
            </a:r>
          </a:p>
          <a:p>
            <a:pPr marL="0" indent="266700" latinLnBrk="0">
              <a:lnSpc>
                <a:spcPct val="150000"/>
              </a:lnSpc>
              <a:buFont typeface="Arial" panose="020B0604020202020204" pitchFamily="34" charset="0"/>
              <a:buNone/>
            </a:pPr>
            <a:r>
              <a:rPr lang="ru-RU" altLang="ru-RU" sz="2000" dirty="0"/>
              <a:t>2.在电气设备安装中心信息分析系统中使用</a:t>
            </a:r>
            <a:r>
              <a:rPr lang="ru-RU" altLang="ru-RU" sz="2000" b="1" dirty="0"/>
              <a:t>开放的OGC标准服务型模式来实现互操作性</a:t>
            </a:r>
            <a:r>
              <a:rPr lang="ru-RU" altLang="ru-RU" sz="2000" dirty="0"/>
              <a:t>、Web技术，浏览器和Web服务的软件界面的标准化，允许从本地转向</a:t>
            </a:r>
            <a:r>
              <a:rPr lang="ru-RU" altLang="ru-RU" sz="2000" b="1" dirty="0"/>
              <a:t>分布式和“云计算”</a:t>
            </a:r>
            <a:r>
              <a:rPr lang="ru-RU" altLang="ru-RU" sz="2000" dirty="0"/>
              <a:t>，将数字监控信息和分析资源作为</a:t>
            </a:r>
            <a:r>
              <a:rPr lang="ru-RU" altLang="ru-RU" sz="2000" b="1" dirty="0"/>
              <a:t>Web服务</a:t>
            </a:r>
            <a:r>
              <a:rPr lang="ru-RU" altLang="ru-RU" sz="2000" dirty="0"/>
              <a:t>提供给用户。</a:t>
            </a:r>
          </a:p>
          <a:p>
            <a:pPr marL="0" indent="266700" latinLnBrk="0">
              <a:lnSpc>
                <a:spcPct val="150000"/>
              </a:lnSpc>
              <a:buFont typeface="Arial" panose="020B0604020202020204" pitchFamily="34" charset="0"/>
              <a:buNone/>
            </a:pPr>
            <a:r>
              <a:rPr lang="ru-RU" altLang="ru-RU" sz="2000" dirty="0"/>
              <a:t>创建电气设备安装中心信息分析系统的技术包括使用具有标准化界面的专题监控 </a:t>
            </a:r>
            <a:r>
              <a:rPr lang="ru-RU" altLang="ru-RU" sz="2000" b="1" dirty="0"/>
              <a:t>Web 服务集（组合）</a:t>
            </a:r>
            <a:r>
              <a:rPr lang="ru-RU" altLang="ru-RU" sz="2000" dirty="0"/>
              <a:t>，标准化界面通过标准协议（SOAP、WSDL等）集成</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250825" y="333375"/>
            <a:ext cx="8893175" cy="863600"/>
          </a:xfrm>
        </p:spPr>
        <p:txBody>
          <a:bodyPr vert="horz" wrap="square" lIns="91440" tIns="45720" rIns="91440" bIns="45720" anchor="ctr" anchorCtr="0"/>
          <a:lstStyle/>
          <a:p>
            <a:pPr algn="ctr"/>
            <a:r>
              <a:rPr lang="zh-CN" altLang="ru-RU" sz="3200" b="1" dirty="0">
                <a:solidFill>
                  <a:schemeClr val="tx1"/>
                </a:solidFill>
              </a:rPr>
              <a:t>服务型模式</a:t>
            </a:r>
          </a:p>
        </p:txBody>
      </p:sp>
      <p:sp>
        <p:nvSpPr>
          <p:cNvPr id="26627" name="Объект 2"/>
          <p:cNvSpPr>
            <a:spLocks noGrp="1"/>
          </p:cNvSpPr>
          <p:nvPr>
            <p:ph idx="1"/>
          </p:nvPr>
        </p:nvSpPr>
        <p:spPr>
          <a:xfrm>
            <a:off x="0" y="1412875"/>
            <a:ext cx="8820150" cy="5876925"/>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ts val="300"/>
              </a:spcBef>
              <a:spcAft>
                <a:spcPct val="0"/>
              </a:spcAft>
              <a:buClr>
                <a:srgbClr val="A04DA3"/>
              </a:buClr>
              <a:buSzTx/>
              <a:buFont typeface="Arial" panose="020B0604020202020204" pitchFamily="34" charset="0"/>
              <a:buNone/>
              <a:tabLst>
                <a:tab pos="447675" algn="l"/>
              </a:tabLst>
              <a:defRPr/>
            </a:pPr>
            <a:r>
              <a:rPr kumimoji="0" lang="en-US" altLang="ru-RU" sz="20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000" b="1" i="0" u="none" strike="noStrike" kern="1200" cap="none" spc="0" normalizeH="0" baseline="0" noProof="0" dirty="0" smtClean="0">
                <a:ln>
                  <a:noFill/>
                </a:ln>
                <a:solidFill>
                  <a:schemeClr val="tx1"/>
                </a:solidFill>
                <a:effectLst/>
                <a:uLnTx/>
                <a:uFillTx/>
                <a:latin typeface="+mn-lt"/>
                <a:ea typeface="+mn-ea"/>
                <a:cs typeface="+mn-cs"/>
              </a:rPr>
              <a:t>开发、组织和使用分布式信息资源</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（应用程序、数据）的</a:t>
            </a:r>
            <a:r>
              <a:rPr kumimoji="0" lang="ru-RU" sz="2000" b="1" i="0" u="none" strike="noStrike" kern="1200" cap="none" spc="0" normalizeH="0" baseline="0" noProof="0" dirty="0" smtClean="0">
                <a:ln>
                  <a:noFill/>
                </a:ln>
                <a:solidFill>
                  <a:schemeClr val="tx1"/>
                </a:solidFill>
                <a:effectLst/>
                <a:uLnTx/>
                <a:uFillTx/>
                <a:latin typeface="+mn-lt"/>
                <a:ea typeface="+mn-ea"/>
                <a:cs typeface="+mn-cs"/>
              </a:rPr>
              <a:t>模块化方法</a:t>
            </a:r>
            <a:r>
              <a:rPr kumimoji="0" lang="ru-RU" sz="2000" b="0" i="0" u="none" strike="noStrike" kern="1200" cap="none" spc="0" normalizeH="0" baseline="0" noProof="0" dirty="0" smtClean="0">
                <a:ln>
                  <a:noFill/>
                </a:ln>
                <a:solidFill>
                  <a:schemeClr val="tx1"/>
                </a:solidFill>
                <a:effectLst/>
                <a:uLnTx/>
                <a:uFillTx/>
                <a:latin typeface="+mn-lt"/>
                <a:ea typeface="+mn-ea"/>
                <a:cs typeface="+mn-cs"/>
              </a:rPr>
              <a:t>，基于标准化界面的Web服务。</a:t>
            </a:r>
          </a:p>
          <a:p>
            <a:pPr marL="0" marR="0" lvl="0" indent="0" algn="l" defTabSz="914400" rtl="0" eaLnBrk="0" fontAlgn="base" latinLnBrk="0" hangingPunct="0">
              <a:lnSpc>
                <a:spcPct val="100000"/>
              </a:lnSpc>
              <a:spcBef>
                <a:spcPts val="300"/>
              </a:spcBef>
              <a:spcAft>
                <a:spcPct val="0"/>
              </a:spcAft>
              <a:buClr>
                <a:srgbClr val="A04DA3"/>
              </a:buClr>
              <a:buSzTx/>
              <a:buFont typeface="Arial" panose="020B0604020202020204" pitchFamily="34" charset="0"/>
              <a:buNone/>
              <a:tabLst>
                <a:tab pos="447675" algn="l"/>
              </a:tabLst>
              <a:defRPr/>
            </a:pPr>
            <a:r>
              <a:rPr kumimoji="0" lang="en-US" altLang="ru-RU" sz="1800" b="1" i="0" u="none" strike="noStrike" kern="1200" cap="none" spc="0" normalizeH="0" baseline="0" noProof="0" dirty="0" smtClean="0">
                <a:ln>
                  <a:noFill/>
                </a:ln>
                <a:solidFill>
                  <a:schemeClr val="tx1"/>
                </a:solidFill>
                <a:effectLst/>
                <a:uLnTx/>
                <a:uFillTx/>
                <a:latin typeface="+mn-lt"/>
                <a:ea typeface="+mn-ea"/>
                <a:cs typeface="+mn-cs"/>
              </a:rPr>
              <a:t>    </a:t>
            </a:r>
            <a:r>
              <a:rPr kumimoji="0" lang="ru-RU" sz="1800" b="1" i="0" u="none" strike="noStrike" kern="1200" cap="none" spc="0" normalizeH="0" baseline="0" noProof="0" dirty="0" smtClean="0">
                <a:ln>
                  <a:noFill/>
                </a:ln>
                <a:solidFill>
                  <a:schemeClr val="tx1"/>
                </a:solidFill>
                <a:effectLst/>
                <a:uLnTx/>
                <a:uFillTx/>
                <a:latin typeface="+mn-lt"/>
                <a:ea typeface="+mn-ea"/>
                <a:cs typeface="+mn-cs"/>
              </a:rPr>
              <a:t>Web 服务是由 Web 地址标识的具有标准化界面的软件系统</a:t>
            </a:r>
            <a:r>
              <a:rPr kumimoji="0" lang="ru-RU" sz="1800" b="0" i="0" u="none" strike="noStrike" kern="1200" cap="none" spc="0" normalizeH="0" baseline="0" noProof="0" dirty="0" smtClean="0">
                <a:ln>
                  <a:noFill/>
                </a:ln>
                <a:solidFill>
                  <a:schemeClr val="tx1"/>
                </a:solidFill>
                <a:effectLst/>
                <a:uLnTx/>
                <a:uFillTx/>
                <a:latin typeface="+mn-lt"/>
                <a:ea typeface="+mn-ea"/>
                <a:cs typeface="+mn-cs"/>
              </a:rPr>
              <a:t>，具有以下属性：</a:t>
            </a:r>
          </a:p>
          <a:p>
            <a:pPr marL="285750" marR="0" lvl="0" indent="-285750" algn="l" defTabSz="914400" rtl="0" eaLnBrk="0" fontAlgn="base" latinLnBrk="0" hangingPunct="0">
              <a:lnSpc>
                <a:spcPct val="100000"/>
              </a:lnSpc>
              <a:spcBef>
                <a:spcPts val="300"/>
              </a:spcBef>
              <a:spcAft>
                <a:spcPct val="0"/>
              </a:spcAft>
              <a:buClr>
                <a:srgbClr val="A04DA3"/>
              </a:buClr>
              <a:buSzTx/>
              <a:tabLst>
                <a:tab pos="447675" algn="l"/>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无论在哪个平台，都可以通过协议（SOAP、XML-RPC、REST 等）相互作用；</a:t>
            </a:r>
          </a:p>
          <a:p>
            <a:pPr marL="285750" marR="0" lvl="0" indent="-285750" algn="l" defTabSz="914400" rtl="0" eaLnBrk="0" fontAlgn="base" latinLnBrk="0" hangingPunct="0">
              <a:lnSpc>
                <a:spcPct val="100000"/>
              </a:lnSpc>
              <a:spcBef>
                <a:spcPts val="300"/>
              </a:spcBef>
              <a:spcAft>
                <a:spcPct val="0"/>
              </a:spcAft>
              <a:buClr>
                <a:srgbClr val="A04DA3"/>
              </a:buClr>
              <a:buSzTx/>
              <a:tabLst>
                <a:tab pos="447675" algn="l"/>
              </a:tabLst>
              <a:defRPr/>
            </a:pPr>
            <a:r>
              <a:rPr kumimoji="0" lang="ru-RU" sz="1800" b="1" i="0" u="none" strike="noStrike" kern="1200" cap="none" spc="0" normalizeH="0" baseline="0" noProof="0" dirty="0" smtClean="0">
                <a:ln>
                  <a:noFill/>
                </a:ln>
                <a:solidFill>
                  <a:schemeClr val="tx1"/>
                </a:solidFill>
                <a:effectLst/>
                <a:uLnTx/>
                <a:uFillTx/>
                <a:latin typeface="+mn-lt"/>
                <a:ea typeface="+mn-ea"/>
                <a:cs typeface="+mn-cs"/>
              </a:rPr>
              <a:t>移动性和互换性；</a:t>
            </a:r>
          </a:p>
          <a:p>
            <a:pPr marL="285750" marR="0" lvl="0" indent="-285750" algn="l" defTabSz="914400" rtl="0" eaLnBrk="0" fontAlgn="base" latinLnBrk="0" hangingPunct="0">
              <a:lnSpc>
                <a:spcPct val="100000"/>
              </a:lnSpc>
              <a:spcBef>
                <a:spcPts val="300"/>
              </a:spcBef>
              <a:spcAft>
                <a:spcPct val="0"/>
              </a:spcAft>
              <a:buClr>
                <a:srgbClr val="A04DA3"/>
              </a:buClr>
              <a:buSzTx/>
              <a:tabLst>
                <a:tab pos="447675" algn="l"/>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使用</a:t>
            </a:r>
            <a:r>
              <a:rPr kumimoji="0" lang="ru-RU" sz="1800" b="1" i="0" u="none" strike="noStrike" kern="1200" cap="none" spc="0" normalizeH="0" baseline="0" noProof="0" dirty="0" smtClean="0">
                <a:ln>
                  <a:noFill/>
                </a:ln>
                <a:solidFill>
                  <a:schemeClr val="tx1"/>
                </a:solidFill>
                <a:effectLst/>
                <a:uLnTx/>
                <a:uFillTx/>
                <a:latin typeface="+mn-lt"/>
                <a:ea typeface="+mn-ea"/>
                <a:cs typeface="+mn-cs"/>
              </a:rPr>
              <a:t>开放OGC标准</a:t>
            </a:r>
            <a:r>
              <a:rPr kumimoji="0" lang="ru-RU" sz="1800" b="0" i="0" u="none" strike="noStrike" kern="1200" cap="none" spc="0" normalizeH="0" baseline="0" noProof="0" dirty="0" smtClean="0">
                <a:ln>
                  <a:noFill/>
                </a:ln>
                <a:solidFill>
                  <a:schemeClr val="tx1"/>
                </a:solidFill>
                <a:effectLst/>
                <a:uLnTx/>
                <a:uFillTx/>
                <a:latin typeface="+mn-lt"/>
                <a:ea typeface="+mn-ea"/>
                <a:cs typeface="+mn-cs"/>
              </a:rPr>
              <a:t>；</a:t>
            </a:r>
          </a:p>
          <a:p>
            <a:pPr marL="285750" marR="0" lvl="0" indent="-285750" algn="l" defTabSz="914400" rtl="0" eaLnBrk="0" fontAlgn="base" latinLnBrk="0" hangingPunct="0">
              <a:lnSpc>
                <a:spcPct val="100000"/>
              </a:lnSpc>
              <a:spcBef>
                <a:spcPts val="300"/>
              </a:spcBef>
              <a:spcAft>
                <a:spcPct val="0"/>
              </a:spcAft>
              <a:buClr>
                <a:srgbClr val="A04DA3"/>
              </a:buClr>
              <a:buSzTx/>
              <a:tabLst>
                <a:tab pos="447675" algn="l"/>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对启动和执行服务链数据以及多个计算节点上的</a:t>
            </a:r>
            <a:r>
              <a:rPr kumimoji="0" lang="ru-RU" sz="1800" b="1" i="0" u="none" strike="noStrike" kern="1200" cap="none" spc="0" normalizeH="0" baseline="0" noProof="0" dirty="0" smtClean="0">
                <a:ln>
                  <a:noFill/>
                </a:ln>
                <a:solidFill>
                  <a:schemeClr val="tx1"/>
                </a:solidFill>
                <a:effectLst/>
                <a:uLnTx/>
                <a:uFillTx/>
                <a:latin typeface="+mn-lt"/>
                <a:ea typeface="+mn-ea"/>
                <a:cs typeface="+mn-cs"/>
              </a:rPr>
              <a:t>并行执行数据</a:t>
            </a:r>
            <a:r>
              <a:rPr kumimoji="0" lang="ru-RU" sz="1800" b="0" i="0" u="none" strike="noStrike" kern="1200" cap="none" spc="0" normalizeH="0" baseline="0" noProof="0" dirty="0" smtClean="0">
                <a:ln>
                  <a:noFill/>
                </a:ln>
                <a:solidFill>
                  <a:schemeClr val="tx1"/>
                </a:solidFill>
                <a:effectLst/>
                <a:uLnTx/>
                <a:uFillTx/>
                <a:latin typeface="+mn-lt"/>
                <a:ea typeface="+mn-ea"/>
                <a:cs typeface="+mn-cs"/>
              </a:rPr>
              <a:t>的访问控制；</a:t>
            </a:r>
          </a:p>
          <a:p>
            <a:pPr marL="285750" marR="0" lvl="0" indent="-285750" algn="l" defTabSz="914400" rtl="0" eaLnBrk="0" fontAlgn="base" latinLnBrk="0" hangingPunct="0">
              <a:lnSpc>
                <a:spcPct val="100000"/>
              </a:lnSpc>
              <a:spcBef>
                <a:spcPts val="300"/>
              </a:spcBef>
              <a:spcAft>
                <a:spcPct val="0"/>
              </a:spcAft>
              <a:buClr>
                <a:srgbClr val="A04DA3"/>
              </a:buClr>
              <a:buSzTx/>
              <a:tabLst>
                <a:tab pos="447675" algn="l"/>
              </a:tabLst>
              <a:defRPr/>
            </a:pPr>
            <a:r>
              <a:rPr kumimoji="0" lang="ru-RU" sz="1800" b="1" i="0" u="none" strike="noStrike" kern="1200" cap="none" spc="0" normalizeH="0" baseline="0" noProof="0" dirty="0" smtClean="0">
                <a:ln>
                  <a:noFill/>
                </a:ln>
                <a:solidFill>
                  <a:schemeClr val="tx1"/>
                </a:solidFill>
                <a:effectLst/>
                <a:uLnTx/>
                <a:uFillTx/>
                <a:latin typeface="+mn-lt"/>
                <a:ea typeface="+mn-ea"/>
                <a:cs typeface="+mn-cs"/>
              </a:rPr>
              <a:t>创建应用程序作为原子Web服务的组合(编排）</a:t>
            </a:r>
            <a:r>
              <a:rPr kumimoji="0" lang="ru-RU" sz="1800" b="0" i="0" u="none" strike="noStrike" kern="1200" cap="none" spc="0" normalizeH="0" baseline="0" noProof="0" dirty="0" smtClean="0">
                <a:ln>
                  <a:noFill/>
                </a:ln>
                <a:solidFill>
                  <a:schemeClr val="tx1"/>
                </a:solidFill>
                <a:effectLst/>
                <a:uLnTx/>
                <a:uFillTx/>
                <a:latin typeface="+mn-lt"/>
                <a:ea typeface="+mn-ea"/>
                <a:cs typeface="+mn-cs"/>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323850" y="333375"/>
            <a:ext cx="7632700" cy="647700"/>
          </a:xfrm>
        </p:spPr>
        <p:txBody>
          <a:bodyPr vert="horz" wrap="square" lIns="91440" tIns="45720" rIns="91440" bIns="45720" anchor="ctr" anchorCtr="0"/>
          <a:lstStyle/>
          <a:p>
            <a:pPr algn="ctr">
              <a:lnSpc>
                <a:spcPct val="80000"/>
              </a:lnSpc>
            </a:pPr>
            <a:r>
              <a:rPr lang="en-US" altLang="ru-RU" sz="3200" b="1" dirty="0">
                <a:solidFill>
                  <a:schemeClr val="tx1"/>
                </a:solidFill>
              </a:rPr>
              <a:t>Web</a:t>
            </a:r>
            <a:r>
              <a:rPr lang="zh-CN" altLang="en-US" sz="3200" b="1" dirty="0">
                <a:solidFill>
                  <a:schemeClr val="tx1"/>
                </a:solidFill>
              </a:rPr>
              <a:t>服务的</a:t>
            </a:r>
            <a:r>
              <a:rPr lang="en-US" altLang="zh-CN" sz="3200" b="1" dirty="0">
                <a:solidFill>
                  <a:schemeClr val="tx1"/>
                </a:solidFill>
              </a:rPr>
              <a:t>OGC</a:t>
            </a:r>
            <a:r>
              <a:rPr lang="zh-CN" altLang="en-US" sz="3200" b="1" dirty="0">
                <a:solidFill>
                  <a:schemeClr val="tx1"/>
                </a:solidFill>
              </a:rPr>
              <a:t>标准</a:t>
            </a:r>
          </a:p>
        </p:txBody>
      </p:sp>
      <p:sp>
        <p:nvSpPr>
          <p:cNvPr id="19459" name="Rectangle 3"/>
          <p:cNvSpPr>
            <a:spLocks noGrp="1"/>
          </p:cNvSpPr>
          <p:nvPr>
            <p:ph idx="1"/>
          </p:nvPr>
        </p:nvSpPr>
        <p:spPr>
          <a:xfrm>
            <a:off x="179388" y="1268413"/>
            <a:ext cx="8785225" cy="5589587"/>
          </a:xfrm>
        </p:spPr>
        <p:txBody>
          <a:bodyPr vert="horz" wrap="square" lIns="91440" tIns="45720" rIns="91440" bIns="45720" anchor="t" anchorCtr="0"/>
          <a:lstStyle/>
          <a:p>
            <a:pPr marL="85725" indent="-85725">
              <a:lnSpc>
                <a:spcPct val="80000"/>
              </a:lnSpc>
              <a:buFont typeface="Arial" panose="020B0604020202020204" pitchFamily="34" charset="0"/>
              <a:buNone/>
            </a:pPr>
            <a:r>
              <a:rPr lang="ru-RU" altLang="ru-RU" sz="1900" b="1" dirty="0"/>
              <a:t>OGC标准是为Web服务媒介（OWS）</a:t>
            </a:r>
            <a:r>
              <a:rPr lang="ru-RU" altLang="ru-RU" sz="1900" dirty="0"/>
              <a:t>和对界面、编码、配置文件、应用程序和文档的PD处理的要求而制定的。</a:t>
            </a:r>
          </a:p>
          <a:p>
            <a:pPr marL="85725" indent="-85725">
              <a:lnSpc>
                <a:spcPct val="80000"/>
              </a:lnSpc>
              <a:buFont typeface="Arial" panose="020B0604020202020204" pitchFamily="34" charset="0"/>
              <a:buNone/>
            </a:pPr>
            <a:r>
              <a:rPr lang="ru-RU" altLang="ru-RU" sz="1900" b="1" dirty="0"/>
              <a:t>OWS服务功能：</a:t>
            </a:r>
            <a:endParaRPr lang="ru-RU" altLang="ru-RU" sz="1900" dirty="0"/>
          </a:p>
          <a:p>
            <a:pPr marL="85725" indent="-85725">
              <a:lnSpc>
                <a:spcPct val="80000"/>
              </a:lnSpc>
              <a:buFont typeface="Arial" panose="020B0604020202020204" pitchFamily="34" charset="0"/>
              <a:buNone/>
            </a:pPr>
            <a:r>
              <a:rPr lang="ru-RU" altLang="ru-RU" sz="1900" dirty="0"/>
              <a:t>1.CSW（Web目录服务）-地理数据</a:t>
            </a:r>
            <a:r>
              <a:rPr lang="ru-RU" altLang="ru-RU" sz="1900" b="1" dirty="0"/>
              <a:t>目录</a:t>
            </a:r>
            <a:r>
              <a:rPr lang="ru-RU" altLang="ru-RU" sz="1900" dirty="0"/>
              <a:t>。</a:t>
            </a:r>
          </a:p>
          <a:p>
            <a:pPr marL="85725" indent="-85725">
              <a:lnSpc>
                <a:spcPct val="80000"/>
              </a:lnSpc>
              <a:buFont typeface="Arial" panose="020B0604020202020204" pitchFamily="34" charset="0"/>
              <a:buNone/>
            </a:pPr>
            <a:r>
              <a:rPr lang="ru-RU" altLang="ru-RU" sz="1900" dirty="0"/>
              <a:t>2.WFS（Web功能服务）-用于</a:t>
            </a:r>
            <a:r>
              <a:rPr lang="ru-RU" altLang="ru-RU" sz="1900" b="1" dirty="0"/>
              <a:t>传递矢量数据</a:t>
            </a:r>
            <a:r>
              <a:rPr lang="ru-RU" altLang="ru-RU" sz="1900" dirty="0"/>
              <a:t>。</a:t>
            </a:r>
          </a:p>
          <a:p>
            <a:pPr marL="85725" indent="-85725">
              <a:lnSpc>
                <a:spcPct val="80000"/>
              </a:lnSpc>
              <a:buFont typeface="Arial" panose="020B0604020202020204" pitchFamily="34" charset="0"/>
              <a:buNone/>
            </a:pPr>
            <a:r>
              <a:rPr lang="ru-RU" altLang="ru-RU" sz="1900" dirty="0"/>
              <a:t>3.WCS（Web覆盖服务）提供</a:t>
            </a:r>
            <a:r>
              <a:rPr lang="ru-RU" altLang="ru-RU" sz="1900" b="1" dirty="0"/>
              <a:t>对光栅数据存储</a:t>
            </a:r>
            <a:r>
              <a:rPr lang="ru-RU" altLang="ru-RU" sz="1900" dirty="0"/>
              <a:t>（遥感数据、数字地形模型等）的</a:t>
            </a:r>
            <a:r>
              <a:rPr lang="ru-RU" altLang="ru-RU" sz="1900" b="1" dirty="0"/>
              <a:t>统一访问</a:t>
            </a:r>
            <a:endParaRPr lang="ru-RU" altLang="ru-RU" sz="1900" dirty="0"/>
          </a:p>
          <a:p>
            <a:pPr marL="85725" indent="-85725">
              <a:lnSpc>
                <a:spcPct val="80000"/>
              </a:lnSpc>
              <a:buFont typeface="Arial" panose="020B0604020202020204" pitchFamily="34" charset="0"/>
              <a:buNone/>
            </a:pPr>
            <a:r>
              <a:rPr lang="ru-RU" altLang="ru-RU" sz="1900" dirty="0"/>
              <a:t>4.WMS标准（Web地图服务）–提供HTTP请求界面，用于浏览器或桌面应用程序以光栅形式接收PNG、TIFF、JPEG等格式的</a:t>
            </a:r>
            <a:r>
              <a:rPr lang="ru-RU" altLang="ru-RU" sz="1900" b="1" dirty="0"/>
              <a:t>地理配准地图图像</a:t>
            </a:r>
            <a:r>
              <a:rPr lang="ru-RU" altLang="ru-RU" sz="1900" dirty="0"/>
              <a:t>。WMS的主要元</a:t>
            </a:r>
            <a:r>
              <a:rPr lang="zh-CN" altLang="ru-RU" sz="1900" dirty="0"/>
              <a:t>件</a:t>
            </a:r>
            <a:r>
              <a:rPr lang="ru-RU" altLang="ru-RU" sz="1900" dirty="0"/>
              <a:t>是</a:t>
            </a:r>
            <a:r>
              <a:rPr lang="ru-RU" altLang="ru-RU" sz="1900" b="1" dirty="0"/>
              <a:t>渲染图</a:t>
            </a:r>
            <a:r>
              <a:rPr lang="ru-RU" altLang="ru-RU" sz="1900" dirty="0"/>
              <a:t>，它将原始数据转换为图像格式。WMS服务器生成通用地图，创建缓存不是它的任务。</a:t>
            </a:r>
          </a:p>
          <a:p>
            <a:pPr marL="85725" indent="-85725">
              <a:lnSpc>
                <a:spcPct val="80000"/>
              </a:lnSpc>
              <a:buFont typeface="Arial" panose="020B0604020202020204" pitchFamily="34" charset="0"/>
              <a:buNone/>
            </a:pPr>
            <a:r>
              <a:rPr lang="ru-RU" altLang="ru-RU" sz="1900" dirty="0"/>
              <a:t>5.WPS标准（Web处理服务）描述了传入和传出数据、</a:t>
            </a:r>
            <a:r>
              <a:rPr lang="ru-RU" altLang="ru-RU" sz="1900" b="1" dirty="0"/>
              <a:t>处理服务</a:t>
            </a:r>
            <a:r>
              <a:rPr lang="ru-RU" altLang="ru-RU" sz="1900" dirty="0"/>
              <a:t>及其调用和执行</a:t>
            </a:r>
            <a:r>
              <a:rPr lang="ru-RU" altLang="ru-RU" sz="1900" b="1" dirty="0"/>
              <a:t>控制的标准化规则</a:t>
            </a:r>
            <a:r>
              <a:rPr lang="ru-RU" altLang="ru-RU" sz="1900"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827405" y="981075"/>
            <a:ext cx="6275388" cy="431800"/>
          </a:xfrm>
        </p:spPr>
        <p:txBody>
          <a:bodyPr vert="horz" wrap="square" lIns="91440" tIns="45720" rIns="91440" bIns="45720" anchor="ctr" anchorCtr="0"/>
          <a:lstStyle/>
          <a:p>
            <a:pPr algn="ctr"/>
            <a:r>
              <a:rPr lang="ru-RU" altLang="ru-RU" sz="3200" b="1" dirty="0"/>
              <a:t> </a:t>
            </a:r>
            <a:r>
              <a:rPr lang="en-US" altLang="ru-RU" sz="3200" b="1" dirty="0"/>
              <a:t>  </a:t>
            </a:r>
            <a:r>
              <a:rPr lang="ru-RU" altLang="ru-RU" sz="3200" b="1" dirty="0"/>
              <a:t>WPS</a:t>
            </a:r>
            <a:r>
              <a:rPr lang="zh-CN" altLang="ru-RU" sz="3200" b="1" dirty="0"/>
              <a:t>标准</a:t>
            </a:r>
          </a:p>
        </p:txBody>
      </p:sp>
      <p:sp>
        <p:nvSpPr>
          <p:cNvPr id="20483" name="Rectangle 3"/>
          <p:cNvSpPr>
            <a:spLocks noGrp="1"/>
          </p:cNvSpPr>
          <p:nvPr>
            <p:ph type="body"/>
          </p:nvPr>
        </p:nvSpPr>
        <p:spPr>
          <a:xfrm>
            <a:off x="143193" y="1844675"/>
            <a:ext cx="8856662" cy="5761038"/>
          </a:xfrm>
        </p:spPr>
        <p:txBody>
          <a:bodyPr vert="horz" wrap="square" lIns="91440" tIns="45720" rIns="91440" bIns="45720" anchor="t" anchorCtr="0"/>
          <a:lstStyle/>
          <a:p>
            <a:pPr indent="15875">
              <a:lnSpc>
                <a:spcPct val="80000"/>
              </a:lnSpc>
              <a:buFontTx/>
              <a:buChar char="-"/>
            </a:pPr>
            <a:r>
              <a:rPr altLang="ru-RU" sz="1800" b="1" dirty="0"/>
              <a:t>WPS 标准扩展了地理门户的功能，并通过互联网统一使用位于远程服务器上的用于处理地理数据、地理建模等的 Web 服务：</a:t>
            </a:r>
            <a:r>
              <a:rPr lang="ru-RU" altLang="ru-RU" sz="1800" b="1" dirty="0"/>
              <a:t> </a:t>
            </a:r>
          </a:p>
          <a:p>
            <a:pPr indent="15875">
              <a:lnSpc>
                <a:spcPct val="80000"/>
              </a:lnSpc>
              <a:buFontTx/>
              <a:buChar char="-"/>
            </a:pPr>
            <a:endParaRPr lang="ru-RU" altLang="ru-RU" sz="1800" b="1" dirty="0"/>
          </a:p>
          <a:p>
            <a:pPr indent="15875">
              <a:lnSpc>
                <a:spcPct val="80000"/>
              </a:lnSpc>
              <a:buFont typeface="Georgia" panose="02040502050405020303" pitchFamily="18" charset="0"/>
              <a:buChar char="•"/>
            </a:pPr>
            <a:r>
              <a:rPr altLang="ru-RU" sz="1800" dirty="0"/>
              <a:t>WPS定义了访问地理处理服务的通用Web界面，并将其用作进行复杂分析的Web服务。</a:t>
            </a:r>
          </a:p>
          <a:p>
            <a:pPr indent="15875">
              <a:lnSpc>
                <a:spcPct val="80000"/>
              </a:lnSpc>
              <a:buFont typeface="Georgia" panose="02040502050405020303" pitchFamily="18" charset="0"/>
              <a:buChar char="•"/>
            </a:pPr>
            <a:r>
              <a:rPr altLang="ru-RU" sz="1800" dirty="0"/>
              <a:t>WPS可描述（线性、并行、分布式）计算，包括输入和输出，并以Web服务的形式调用其执行。WPS服务设置数据格式、传输方式、访问地理处理功能、启动和退出处理、获取结果。</a:t>
            </a:r>
          </a:p>
          <a:p>
            <a:pPr indent="15875">
              <a:lnSpc>
                <a:spcPct val="80000"/>
              </a:lnSpc>
              <a:buFont typeface="Georgia" panose="02040502050405020303" pitchFamily="18" charset="0"/>
              <a:buChar char="•"/>
            </a:pPr>
            <a:r>
              <a:rPr altLang="ru-RU" sz="1800" dirty="0"/>
              <a:t>WPS支持使用HTTP Get、HTTP Post和SOAP同时执行进程。</a:t>
            </a:r>
          </a:p>
          <a:p>
            <a:pPr indent="15875">
              <a:lnSpc>
                <a:spcPct val="80000"/>
              </a:lnSpc>
              <a:buFont typeface="Georgia" panose="02040502050405020303" pitchFamily="18" charset="0"/>
              <a:buChar char="•"/>
            </a:pPr>
            <a:r>
              <a:rPr altLang="ru-RU" sz="1800" dirty="0"/>
              <a:t>WPS支持多种输入和输出格式。</a:t>
            </a:r>
          </a:p>
          <a:p>
            <a:pPr indent="15875">
              <a:lnSpc>
                <a:spcPct val="80000"/>
              </a:lnSpc>
              <a:buFont typeface="Georgia" panose="02040502050405020303" pitchFamily="18" charset="0"/>
              <a:buChar char="•"/>
            </a:pPr>
            <a:r>
              <a:rPr altLang="ru-RU" sz="1800" dirty="0"/>
              <a:t>WPS标准配置：Web服务的服务器部分（以服务器应用程序的形式）、客户端应用程序（浏览器）。</a:t>
            </a:r>
          </a:p>
          <a:p>
            <a:pPr indent="15875">
              <a:lnSpc>
                <a:spcPct val="80000"/>
              </a:lnSpc>
              <a:buFont typeface="Georgia" panose="02040502050405020303" pitchFamily="18" charset="0"/>
              <a:buChar char="•"/>
            </a:pPr>
            <a:r>
              <a:rPr altLang="ru-RU" sz="1800" dirty="0"/>
              <a:t>创建带有高度专业化的，针对专项任务的操作集的 WPS 服务器是有前景的。</a:t>
            </a:r>
            <a:r>
              <a:rPr lang="ru-RU" altLang="ru-RU" sz="14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755650" y="1196975"/>
            <a:ext cx="6771005" cy="925830"/>
          </a:xfrm>
        </p:spPr>
        <p:txBody>
          <a:bodyPr vert="horz" wrap="square" lIns="91440" tIns="45720" rIns="91440" bIns="45720" anchor="ctr" anchorCtr="0"/>
          <a:lstStyle/>
          <a:p>
            <a:pPr algn="ctr" latinLnBrk="0">
              <a:lnSpc>
                <a:spcPct val="100000"/>
              </a:lnSpc>
            </a:pPr>
            <a:r>
              <a:rPr lang="zh-CN" altLang="ru-RU" sz="3200" b="1" dirty="0">
                <a:solidFill>
                  <a:schemeClr val="tx1"/>
                </a:solidFill>
              </a:rPr>
              <a:t>电气设备安装中心信息分析系统的监测数据加工功能</a:t>
            </a:r>
          </a:p>
        </p:txBody>
      </p:sp>
      <p:sp>
        <p:nvSpPr>
          <p:cNvPr id="21507" name="Rectangle 3"/>
          <p:cNvSpPr>
            <a:spLocks noGrp="1"/>
          </p:cNvSpPr>
          <p:nvPr>
            <p:ph idx="1"/>
          </p:nvPr>
        </p:nvSpPr>
        <p:spPr>
          <a:xfrm>
            <a:off x="323850" y="2780665"/>
            <a:ext cx="8351838" cy="5327650"/>
          </a:xfrm>
        </p:spPr>
        <p:txBody>
          <a:bodyPr vert="horz" wrap="square" lIns="91440" tIns="45720" rIns="91440" bIns="45720" anchor="t" anchorCtr="0"/>
          <a:lstStyle/>
          <a:p>
            <a:pPr marL="0" indent="0">
              <a:lnSpc>
                <a:spcPct val="80000"/>
              </a:lnSpc>
              <a:spcBef>
                <a:spcPct val="0"/>
              </a:spcBef>
            </a:pPr>
            <a:r>
              <a:rPr altLang="ru-RU" sz="2000" dirty="0"/>
              <a:t>使用开放的OGC标准（开放地理空间联盟）、Web、GIS 技术和互联网来形成、处理和存储地理数据、并对进行明确的地理定位、领土采样和结果的形象化处理；</a:t>
            </a:r>
          </a:p>
          <a:p>
            <a:pPr marL="0" indent="0">
              <a:lnSpc>
                <a:spcPct val="80000"/>
              </a:lnSpc>
              <a:spcBef>
                <a:spcPct val="0"/>
              </a:spcBef>
            </a:pPr>
            <a:r>
              <a:rPr altLang="ru-RU" sz="2000" dirty="0"/>
              <a:t>累积当前数字监测数据的详细和估计数据，并根据不同时间间隔和汇总的完整和一致的信息预测其状况；</a:t>
            </a:r>
          </a:p>
          <a:p>
            <a:pPr marL="0" indent="0">
              <a:lnSpc>
                <a:spcPct val="80000"/>
              </a:lnSpc>
              <a:spcBef>
                <a:spcPct val="0"/>
              </a:spcBef>
            </a:pPr>
            <a:r>
              <a:rPr altLang="ru-RU" sz="2000" dirty="0"/>
              <a:t>贝加尔湖和自然保护区运行监测的大数据的可视化和分析处理；</a:t>
            </a:r>
          </a:p>
          <a:p>
            <a:pPr marL="0" indent="0">
              <a:lnSpc>
                <a:spcPct val="80000"/>
              </a:lnSpc>
              <a:spcBef>
                <a:spcPct val="0"/>
              </a:spcBef>
            </a:pPr>
            <a:r>
              <a:rPr altLang="ru-RU" sz="2000" dirty="0"/>
              <a:t>进行智能和情境分析，支持决策，确定贝加尔湖和自然保护区生态的主要状态；</a:t>
            </a:r>
          </a:p>
          <a:p>
            <a:pPr marL="0" indent="0">
              <a:lnSpc>
                <a:spcPct val="80000"/>
              </a:lnSpc>
              <a:spcBef>
                <a:spcPct val="0"/>
              </a:spcBef>
            </a:pPr>
            <a:r>
              <a:rPr altLang="ru-RU" sz="2000" dirty="0"/>
              <a:t>将数字监控数据的处理和存储转移到远程服务器，简化了它们的更新、维护并实现了诸如开放性、可扩展性、通用分类器的提供、数据和处理服务的可用性等功能。</a:t>
            </a:r>
          </a:p>
          <a:p>
            <a:pPr marL="0" indent="0">
              <a:lnSpc>
                <a:spcPct val="80000"/>
              </a:lnSpc>
            </a:pPr>
            <a:endParaRPr lang="ru-RU" altLang="ru-RU" sz="1800" dirty="0">
              <a:solidFill>
                <a:schemeClr val="hlink"/>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684213" y="333375"/>
            <a:ext cx="7931150" cy="1143000"/>
          </a:xfrm>
        </p:spPr>
        <p:txBody>
          <a:bodyPr vert="horz" wrap="square" lIns="91440" tIns="45720" rIns="91440" bIns="45720" anchor="ctr" anchorCtr="0"/>
          <a:lstStyle/>
          <a:p>
            <a:pPr algn="ctr"/>
            <a:r>
              <a:rPr lang="ru-RU" altLang="ru-RU" sz="3200" b="1" dirty="0"/>
              <a:t> </a:t>
            </a:r>
            <a:r>
              <a:rPr lang="zh-CN" altLang="ru-RU" sz="3200" b="1" dirty="0">
                <a:solidFill>
                  <a:schemeClr val="tx1"/>
                </a:solidFill>
                <a:sym typeface="+mn-ea"/>
              </a:rPr>
              <a:t>电气设备安装中心信息分析系统的服务型地理门户</a:t>
            </a:r>
            <a:endParaRPr lang="ru-RU" altLang="ru-RU" sz="3200" b="1" dirty="0"/>
          </a:p>
        </p:txBody>
      </p:sp>
      <p:sp>
        <p:nvSpPr>
          <p:cNvPr id="22532" name="Прямоугольник 3"/>
          <p:cNvSpPr/>
          <p:nvPr/>
        </p:nvSpPr>
        <p:spPr>
          <a:xfrm>
            <a:off x="611188" y="4437063"/>
            <a:ext cx="8137525" cy="1599565"/>
          </a:xfrm>
          <a:prstGeom prst="rect">
            <a:avLst/>
          </a:prstGeom>
          <a:noFill/>
          <a:ln w="9525">
            <a:noFill/>
          </a:ln>
        </p:spPr>
        <p:txBody>
          <a:bodyPr>
            <a:spAutoFit/>
          </a:bodyPr>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eaLnBrk="1" hangingPunct="1">
              <a:spcBef>
                <a:spcPct val="0"/>
              </a:spcBef>
              <a:buClrTx/>
              <a:buFontTx/>
              <a:buNone/>
            </a:pPr>
            <a:r>
              <a:rPr lang="ru-RU" altLang="ru-RU" sz="1400" dirty="0">
                <a:latin typeface="Arial" panose="020B0604020202020204" pitchFamily="34" charset="0"/>
              </a:rPr>
              <a:t>- Calipso内容管理系统-实现用户操作、网页布局等功能；</a:t>
            </a:r>
          </a:p>
          <a:p>
            <a:pPr marL="0" lvl="0" indent="0" eaLnBrk="1" hangingPunct="1">
              <a:spcBef>
                <a:spcPct val="0"/>
              </a:spcBef>
              <a:buClrTx/>
              <a:buFontTx/>
              <a:buNone/>
            </a:pPr>
            <a:r>
              <a:rPr lang="ru-RU" altLang="ru-RU" sz="1400" dirty="0">
                <a:latin typeface="Arial" panose="020B0604020202020204" pitchFamily="34" charset="0"/>
              </a:rPr>
              <a:t>- PostgreSQL数据库（带有处理 PostGIS PD 的扩展）-用于数据存储；</a:t>
            </a:r>
          </a:p>
          <a:p>
            <a:pPr marL="0" lvl="0" indent="0" eaLnBrk="1" hangingPunct="1">
              <a:spcBef>
                <a:spcPct val="0"/>
              </a:spcBef>
              <a:buClrTx/>
              <a:buFontTx/>
              <a:buNone/>
            </a:pPr>
            <a:r>
              <a:rPr lang="ru-RU" altLang="ru-RU" sz="1400" dirty="0">
                <a:latin typeface="Arial" panose="020B0604020202020204" pitchFamily="34" charset="0"/>
              </a:rPr>
              <a:t>-数字监测数据存储系统；</a:t>
            </a:r>
          </a:p>
          <a:p>
            <a:pPr marL="0" lvl="0" indent="0" eaLnBrk="1" hangingPunct="1">
              <a:spcBef>
                <a:spcPct val="0"/>
              </a:spcBef>
              <a:buClrTx/>
              <a:buFontTx/>
              <a:buNone/>
            </a:pPr>
            <a:r>
              <a:rPr lang="ru-RU" altLang="ru-RU" sz="1400" dirty="0">
                <a:latin typeface="Arial" panose="020B0604020202020204" pitchFamily="34" charset="0"/>
              </a:rPr>
              <a:t>- 关系数据输入和编辑服务-允许用户创建具有空间属性的自定义表格，以表格、地图的形式查看和编辑数据；</a:t>
            </a:r>
          </a:p>
          <a:p>
            <a:pPr marL="0" lvl="0" indent="0" eaLnBrk="1" hangingPunct="1">
              <a:spcBef>
                <a:spcPct val="0"/>
              </a:spcBef>
              <a:buClrTx/>
              <a:buFontTx/>
              <a:buNone/>
            </a:pPr>
            <a:r>
              <a:rPr lang="ru-RU" altLang="ru-RU" sz="1400" dirty="0">
                <a:latin typeface="Arial" panose="020B0604020202020204" pitchFamily="34" charset="0"/>
              </a:rPr>
              <a:t>-用于WPS服务的启动、状态统计和执行的子系统；</a:t>
            </a:r>
          </a:p>
          <a:p>
            <a:pPr marL="0" lvl="0" indent="0" eaLnBrk="1" hangingPunct="1">
              <a:spcBef>
                <a:spcPct val="0"/>
              </a:spcBef>
              <a:buClrTx/>
              <a:buFontTx/>
              <a:buNone/>
            </a:pPr>
            <a:r>
              <a:rPr lang="ru-RU" altLang="ru-RU" sz="1400" dirty="0">
                <a:latin typeface="Arial" panose="020B0604020202020204" pitchFamily="34" charset="0"/>
              </a:rPr>
              <a:t>-WPS服务-用于监控数据处理和分析的算法，可在互联网上本地和远程访问。</a:t>
            </a:r>
          </a:p>
        </p:txBody>
      </p:sp>
      <p:pic>
        <p:nvPicPr>
          <p:cNvPr id="2" name="图片 1" descr="3VFPPFK]]~Y)R9LD8F@(7@Q"/>
          <p:cNvPicPr>
            <a:picLocks noChangeAspect="1"/>
          </p:cNvPicPr>
          <p:nvPr>
            <p:custDataLst>
              <p:tags r:id="rId1"/>
            </p:custDataLst>
          </p:nvPr>
        </p:nvPicPr>
        <p:blipFill>
          <a:blip r:embed="rId3"/>
          <a:stretch>
            <a:fillRect/>
          </a:stretch>
        </p:blipFill>
        <p:spPr>
          <a:xfrm>
            <a:off x="1691640" y="1340485"/>
            <a:ext cx="5600700" cy="30784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539750" y="476250"/>
            <a:ext cx="8075613" cy="1114425"/>
          </a:xfrm>
        </p:spPr>
        <p:txBody>
          <a:bodyPr vert="horz" wrap="square" lIns="91440" tIns="45720" rIns="91440" bIns="45720" anchor="ctr" anchorCtr="0"/>
          <a:lstStyle/>
          <a:p>
            <a:pPr algn="ctr">
              <a:lnSpc>
                <a:spcPct val="80000"/>
              </a:lnSpc>
            </a:pPr>
            <a:r>
              <a:rPr lang="ru-RU" altLang="ru-RU" sz="3200" b="1" dirty="0"/>
              <a:t>包含空间属性的关系数据的输入和编辑服务</a:t>
            </a:r>
          </a:p>
        </p:txBody>
      </p:sp>
      <p:sp>
        <p:nvSpPr>
          <p:cNvPr id="23555" name="Объект 2"/>
          <p:cNvSpPr>
            <a:spLocks noGrp="1"/>
          </p:cNvSpPr>
          <p:nvPr>
            <p:ph idx="1"/>
          </p:nvPr>
        </p:nvSpPr>
        <p:spPr>
          <a:xfrm>
            <a:off x="395605" y="1557655"/>
            <a:ext cx="8512810" cy="4966970"/>
          </a:xfrm>
        </p:spPr>
        <p:txBody>
          <a:bodyPr vert="horz" wrap="square" lIns="91440" tIns="45720" rIns="91440" bIns="45720" anchor="t" anchorCtr="0"/>
          <a:lstStyle/>
          <a:p>
            <a:pPr marL="0" indent="0">
              <a:spcBef>
                <a:spcPct val="0"/>
              </a:spcBef>
              <a:buFont typeface="Arial" panose="020B0604020202020204" pitchFamily="34" charset="0"/>
              <a:buNone/>
            </a:pPr>
            <a:r>
              <a:rPr altLang="ru-RU" sz="1800" dirty="0"/>
              <a:t>关系数据输入和编辑服务的优点：</a:t>
            </a:r>
          </a:p>
          <a:p>
            <a:pPr marL="285750" indent="-285750">
              <a:spcBef>
                <a:spcPct val="0"/>
              </a:spcBef>
            </a:pPr>
            <a:r>
              <a:rPr altLang="ru-RU" sz="1800" dirty="0"/>
              <a:t>互联网上的多用户工作（输入、编辑、查看数据）；</a:t>
            </a:r>
          </a:p>
          <a:p>
            <a:pPr marL="285750" indent="-285750">
              <a:spcBef>
                <a:spcPct val="0"/>
              </a:spcBef>
            </a:pPr>
            <a:r>
              <a:rPr altLang="ru-RU" sz="1800" dirty="0"/>
              <a:t>能够创建表格，定义表的属性组成；</a:t>
            </a:r>
          </a:p>
          <a:p>
            <a:pPr marL="285750" indent="-285750">
              <a:spcBef>
                <a:spcPct val="0"/>
              </a:spcBef>
            </a:pPr>
            <a:r>
              <a:rPr altLang="ru-RU" sz="1800" dirty="0"/>
              <a:t>在地图上自动输入和显示地理数据；</a:t>
            </a:r>
          </a:p>
          <a:p>
            <a:pPr marL="285750" indent="-285750">
              <a:spcBef>
                <a:spcPct val="0"/>
              </a:spcBef>
            </a:pPr>
            <a:r>
              <a:rPr altLang="ru-RU" sz="1800" dirty="0"/>
              <a:t>使用各种筛选，包括空间筛选；</a:t>
            </a:r>
            <a:r>
              <a:rPr lang="ru-RU" altLang="ru-RU" sz="1800" dirty="0"/>
              <a:t> </a:t>
            </a:r>
          </a:p>
          <a:p>
            <a:pPr marL="285750" indent="-285750">
              <a:spcBef>
                <a:spcPct val="0"/>
              </a:spcBef>
            </a:pPr>
            <a:r>
              <a:rPr lang="ru-RU" altLang="ru-RU" sz="1800" dirty="0"/>
              <a:t>划分访问权限；</a:t>
            </a:r>
          </a:p>
          <a:p>
            <a:pPr marL="285750" indent="-285750">
              <a:spcBef>
                <a:spcPct val="0"/>
              </a:spcBef>
            </a:pPr>
            <a:r>
              <a:rPr lang="ru-RU" altLang="ru-RU" sz="1800" dirty="0"/>
              <a:t>通过突出显示表模型来处理不同结构的表，表模型以 JSON 格式的结构规范形式指定。用于创建数据库表、生成用户界面和定义服务逻辑。表的结构规范包含表的名称和属性集、控件及其属性。</a:t>
            </a:r>
          </a:p>
          <a:p>
            <a:pPr marL="0" indent="0" algn="l">
              <a:spcBef>
                <a:spcPct val="0"/>
              </a:spcBef>
              <a:buNone/>
            </a:pPr>
            <a:r>
              <a:rPr lang="en-US" altLang="ru-RU" sz="1800" dirty="0"/>
              <a:t>     </a:t>
            </a:r>
            <a:r>
              <a:rPr lang="ru-RU" altLang="ru-RU" sz="1800" dirty="0"/>
              <a:t>控件是用于形成添加、编辑、显示数据的用户界面，并根据数据的特性（</a:t>
            </a:r>
            <a:r>
              <a:rPr lang="zh-CN" altLang="ru-RU" sz="1800" dirty="0"/>
              <a:t>例如，</a:t>
            </a:r>
            <a:r>
              <a:rPr lang="en-US" altLang="zh-CN" sz="1800" dirty="0"/>
              <a:t>     </a:t>
            </a:r>
            <a:r>
              <a:rPr lang="ru-RU" altLang="ru-RU" sz="1800" dirty="0"/>
              <a:t>数字数据的</a:t>
            </a:r>
            <a:r>
              <a:rPr lang="zh-CN" altLang="ru-RU" sz="1800" dirty="0"/>
              <a:t>测量</a:t>
            </a:r>
            <a:r>
              <a:rPr lang="ru-RU" altLang="ru-RU" sz="1800" dirty="0"/>
              <a:t>单位）自定义用户界面。</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395605" y="764540"/>
            <a:ext cx="7067550" cy="720725"/>
          </a:xfrm>
        </p:spPr>
        <p:txBody>
          <a:bodyPr vert="horz" wrap="square" lIns="91440" tIns="45720" rIns="91440" bIns="45720" anchor="ctr" anchorCtr="0"/>
          <a:lstStyle/>
          <a:p>
            <a:r>
              <a:rPr lang="ru-RU" altLang="ru-RU" b="1" dirty="0"/>
              <a:t/>
            </a:r>
            <a:br>
              <a:rPr lang="ru-RU" altLang="ru-RU" b="1" dirty="0"/>
            </a:br>
            <a:r>
              <a:rPr lang="zh-CN" altLang="ru-RU" sz="3200" b="1" dirty="0"/>
              <a:t>前言</a:t>
            </a:r>
            <a:r>
              <a:rPr lang="ru-RU" altLang="ru-RU" sz="3200" b="1" dirty="0"/>
              <a:t/>
            </a:r>
            <a:br>
              <a:rPr lang="ru-RU" altLang="ru-RU" sz="3200" b="1" dirty="0"/>
            </a:br>
            <a:endParaRPr lang="ru-RU" altLang="ru-RU" sz="3200" dirty="0"/>
          </a:p>
        </p:txBody>
      </p:sp>
      <p:sp>
        <p:nvSpPr>
          <p:cNvPr id="6147" name="Содержимое 2"/>
          <p:cNvSpPr>
            <a:spLocks noGrp="1"/>
          </p:cNvSpPr>
          <p:nvPr>
            <p:ph idx="1"/>
          </p:nvPr>
        </p:nvSpPr>
        <p:spPr>
          <a:xfrm>
            <a:off x="323850" y="1700530"/>
            <a:ext cx="7715885" cy="3384550"/>
          </a:xfrm>
        </p:spPr>
        <p:txBody>
          <a:bodyPr vert="horz" wrap="square" lIns="91440" tIns="45720" rIns="91440" bIns="45720" anchor="t" anchorCtr="0"/>
          <a:lstStyle/>
          <a:p>
            <a:pPr marL="0">
              <a:spcBef>
                <a:spcPct val="0"/>
              </a:spcBef>
              <a:buNone/>
            </a:pPr>
            <a:r>
              <a:rPr lang="ru-RU" altLang="ru-RU" dirty="0"/>
              <a:t>贝加尔湖是世界清洁淡水源和拥有独特动植物的自然区域，</a:t>
            </a:r>
            <a:r>
              <a:rPr lang="ru-RU" altLang="ru-RU" b="1" dirty="0"/>
              <a:t>保护贝加尔湖</a:t>
            </a:r>
            <a:r>
              <a:rPr lang="ru-RU" altLang="ru-RU" dirty="0"/>
              <a:t>是俄罗斯的主要环境任务，也是该地区可持续发展的最重要条件。</a:t>
            </a:r>
          </a:p>
          <a:p>
            <a:pPr marL="0">
              <a:spcBef>
                <a:spcPct val="0"/>
              </a:spcBef>
              <a:buNone/>
            </a:pPr>
            <a:endParaRPr lang="ru-RU" altLang="ru-RU" dirty="0"/>
          </a:p>
          <a:p>
            <a:pPr marL="0" indent="0">
              <a:spcBef>
                <a:spcPct val="0"/>
              </a:spcBef>
              <a:buNone/>
            </a:pPr>
            <a:r>
              <a:rPr lang="ru-RU" altLang="ru-RU" b="1" dirty="0">
                <a:sym typeface="+mn-ea"/>
              </a:rPr>
              <a:t>贝加尔湖自然保护区</a:t>
            </a:r>
            <a:r>
              <a:rPr lang="ru-RU" altLang="ru-RU" dirty="0">
                <a:sym typeface="+mn-ea"/>
              </a:rPr>
              <a:t>以其独特的景观而闻名，根据《联合国教科文组织世界文化和自然遗产保护公约》和俄罗斯联邦法，要保护当地</a:t>
            </a:r>
          </a:p>
          <a:p>
            <a:pPr marL="0" indent="0">
              <a:spcBef>
                <a:spcPct val="0"/>
              </a:spcBef>
              <a:buNone/>
            </a:pPr>
            <a:r>
              <a:rPr lang="ru-RU" altLang="ru-RU" dirty="0">
                <a:sym typeface="+mn-ea"/>
              </a:rPr>
              <a:t>的自然形态。 </a:t>
            </a:r>
            <a:endParaRPr lang="ru-RU" altLang="ru-RU" dirty="0"/>
          </a:p>
          <a:p>
            <a:pPr marL="0">
              <a:spcBef>
                <a:spcPct val="0"/>
              </a:spcBef>
            </a:pPr>
            <a:endParaRPr lang="ru-RU" altLang="ru-RU" dirty="0"/>
          </a:p>
        </p:txBody>
      </p:sp>
      <p:pic>
        <p:nvPicPr>
          <p:cNvPr id="6149" name="Picture 8" descr="map250107"/>
          <p:cNvPicPr>
            <a:picLocks noChangeAspect="1"/>
          </p:cNvPicPr>
          <p:nvPr/>
        </p:nvPicPr>
        <p:blipFill>
          <a:blip r:embed="rId2"/>
          <a:stretch>
            <a:fillRect/>
          </a:stretch>
        </p:blipFill>
        <p:spPr>
          <a:xfrm>
            <a:off x="6261418" y="4293235"/>
            <a:ext cx="2281237" cy="233045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900113" y="549275"/>
            <a:ext cx="7426325" cy="720725"/>
          </a:xfrm>
        </p:spPr>
        <p:txBody>
          <a:bodyPr vert="horz" wrap="square" lIns="91440" tIns="45720" rIns="91440" bIns="45720" anchor="ctr" anchorCtr="0"/>
          <a:lstStyle/>
          <a:p>
            <a:pPr algn="ctr"/>
            <a:r>
              <a:rPr lang="zh-CN" altLang="ru-RU" sz="3200" b="1" dirty="0"/>
              <a:t>创建表格界面</a:t>
            </a:r>
          </a:p>
        </p:txBody>
      </p:sp>
      <p:pic>
        <p:nvPicPr>
          <p:cNvPr id="24579" name="Picture 2"/>
          <p:cNvPicPr>
            <a:picLocks noGrp="1" noChangeAspect="1"/>
          </p:cNvPicPr>
          <p:nvPr>
            <p:ph idx="1"/>
          </p:nvPr>
        </p:nvPicPr>
        <p:blipFill>
          <a:blip r:embed="rId2"/>
          <a:srcRect/>
          <a:stretch>
            <a:fillRect/>
          </a:stretch>
        </p:blipFill>
        <p:spPr>
          <a:xfrm>
            <a:off x="1116013" y="2611438"/>
            <a:ext cx="7632700" cy="3913187"/>
          </a:xfrm>
        </p:spPr>
      </p:pic>
      <p:sp>
        <p:nvSpPr>
          <p:cNvPr id="24580" name="Прямоугольник 3"/>
          <p:cNvSpPr/>
          <p:nvPr/>
        </p:nvSpPr>
        <p:spPr>
          <a:xfrm>
            <a:off x="395288" y="1196975"/>
            <a:ext cx="8424862" cy="922020"/>
          </a:xfrm>
          <a:prstGeom prst="rect">
            <a:avLst/>
          </a:prstGeom>
          <a:noFill/>
          <a:ln w="9525">
            <a:noFill/>
          </a:ln>
        </p:spPr>
        <p:txBody>
          <a:bodyPr>
            <a:spAutoFit/>
          </a:bodyPr>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eaLnBrk="1" hangingPunct="1">
              <a:spcBef>
                <a:spcPct val="0"/>
              </a:spcBef>
              <a:buClrTx/>
              <a:buFontTx/>
              <a:buNone/>
            </a:pPr>
            <a:r>
              <a:rPr lang="ru-RU" altLang="ru-RU" sz="1800" dirty="0">
                <a:latin typeface="Times New Roman" panose="02020603050405020304" pitchFamily="18" charset="0"/>
                <a:cs typeface="Times New Roman" panose="02020603050405020304" pitchFamily="18" charset="0"/>
              </a:rPr>
              <a:t>为地理门户设计了一个表格目录，用于存储元数据和结构规范。</a:t>
            </a:r>
          </a:p>
          <a:p>
            <a:pPr marL="0" lvl="0" indent="0" eaLnBrk="1" hangingPunct="1">
              <a:spcBef>
                <a:spcPct val="0"/>
              </a:spcBef>
              <a:buClrTx/>
              <a:buFontTx/>
              <a:buNone/>
            </a:pPr>
            <a:r>
              <a:rPr lang="ru-RU" altLang="ru-RU" sz="1800" dirty="0">
                <a:latin typeface="Times New Roman" panose="02020603050405020304" pitchFamily="18" charset="0"/>
                <a:cs typeface="Times New Roman" panose="02020603050405020304" pitchFamily="18" charset="0"/>
              </a:rPr>
              <a:t>每个地理门户的用户在个PostgreSQL数据库管理系统中都有一个简图，在其中可以使用特殊的Web表单创建表格</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682943" y="690880"/>
            <a:ext cx="7499350" cy="649288"/>
          </a:xfrm>
        </p:spPr>
        <p:txBody>
          <a:bodyPr vert="horz" wrap="square" lIns="91440" tIns="45720" rIns="91440" bIns="45720" anchor="ctr" anchorCtr="0"/>
          <a:lstStyle/>
          <a:p>
            <a:pPr algn="ctr">
              <a:lnSpc>
                <a:spcPct val="80000"/>
              </a:lnSpc>
            </a:pPr>
            <a:r>
              <a:rPr lang="zh-CN" altLang="ru-RU" sz="3200" b="1" dirty="0"/>
              <a:t>表格输入和编辑界面</a:t>
            </a:r>
          </a:p>
        </p:txBody>
      </p:sp>
      <p:sp>
        <p:nvSpPr>
          <p:cNvPr id="25603" name="Объект 2"/>
          <p:cNvSpPr>
            <a:spLocks noGrp="1"/>
          </p:cNvSpPr>
          <p:nvPr>
            <p:ph idx="1"/>
          </p:nvPr>
        </p:nvSpPr>
        <p:spPr>
          <a:xfrm>
            <a:off x="251460" y="1340485"/>
            <a:ext cx="8543925" cy="5113655"/>
          </a:xfrm>
        </p:spPr>
        <p:txBody>
          <a:bodyPr vert="horz" wrap="square" lIns="91440" tIns="45720" rIns="91440" bIns="45720" anchor="t" anchorCtr="0"/>
          <a:lstStyle/>
          <a:p>
            <a:pPr marL="0" indent="0">
              <a:buFont typeface="Arial" panose="020B0604020202020204" pitchFamily="34" charset="0"/>
              <a:buNone/>
            </a:pPr>
            <a:r>
              <a:rPr lang="ru-RU" altLang="ru-RU" sz="1800" dirty="0"/>
              <a:t>-界面是在结构规范的基础上形成的，其中包含有关表格、属性及其性能的信息。</a:t>
            </a:r>
          </a:p>
          <a:p>
            <a:pPr marL="0" indent="0">
              <a:buFont typeface="Arial" panose="020B0604020202020204" pitchFamily="34" charset="0"/>
              <a:buNone/>
            </a:pPr>
            <a:r>
              <a:rPr lang="ru-RU" altLang="ru-RU" sz="1800" dirty="0"/>
              <a:t>数据输入和编辑在表格或表单中进行。用户界面生成模块依次经过规范中指定的所有属性。对于每个属性，使用相应的控件在表单和表格单元格中生成输入字段。</a:t>
            </a:r>
          </a:p>
          <a:p>
            <a:pPr marL="0" indent="0">
              <a:buFont typeface="Arial" panose="020B0604020202020204" pitchFamily="34" charset="0"/>
              <a:buNone/>
            </a:pPr>
            <a:r>
              <a:rPr lang="ru-RU" altLang="ru-RU" sz="1800" dirty="0"/>
              <a:t>此外，空间属性还会创建WMS图层，以便在地图上显示数据。使用空间可以创建灵活的用户界面，无需编程即可处理具有任何属性集的关系表。 </a:t>
            </a:r>
          </a:p>
        </p:txBody>
      </p:sp>
      <p:pic>
        <p:nvPicPr>
          <p:cNvPr id="25604" name="Рисунок 14"/>
          <p:cNvPicPr>
            <a:picLocks noChangeAspect="1"/>
          </p:cNvPicPr>
          <p:nvPr/>
        </p:nvPicPr>
        <p:blipFill>
          <a:blip r:embed="rId2"/>
          <a:stretch>
            <a:fillRect/>
          </a:stretch>
        </p:blipFill>
        <p:spPr>
          <a:xfrm>
            <a:off x="4859338" y="4508500"/>
            <a:ext cx="3384550" cy="2357438"/>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323850" y="404813"/>
            <a:ext cx="7067550" cy="490537"/>
          </a:xfrm>
        </p:spPr>
        <p:txBody>
          <a:bodyPr vert="horz" wrap="square" lIns="91440" tIns="45720" rIns="91440" bIns="45720" anchor="ctr" anchorCtr="0"/>
          <a:lstStyle/>
          <a:p>
            <a:pPr algn="ctr"/>
            <a:r>
              <a:rPr lang="ru-RU" altLang="ru-RU" sz="3200" b="1" dirty="0"/>
              <a:t>在地图上显示数据</a:t>
            </a:r>
          </a:p>
        </p:txBody>
      </p:sp>
      <p:sp>
        <p:nvSpPr>
          <p:cNvPr id="26627" name="Rectangle 3"/>
          <p:cNvSpPr>
            <a:spLocks noGrp="1"/>
          </p:cNvSpPr>
          <p:nvPr>
            <p:ph idx="1"/>
          </p:nvPr>
        </p:nvSpPr>
        <p:spPr>
          <a:xfrm>
            <a:off x="395288" y="981075"/>
            <a:ext cx="8569325" cy="4681538"/>
          </a:xfrm>
        </p:spPr>
        <p:txBody>
          <a:bodyPr vert="horz" wrap="square" lIns="91440" tIns="45720" rIns="91440" bIns="45720" anchor="t" anchorCtr="0"/>
          <a:lstStyle/>
          <a:p>
            <a:pPr marL="0" indent="0">
              <a:spcBef>
                <a:spcPct val="0"/>
              </a:spcBef>
              <a:buFont typeface="Arial" panose="020B0604020202020204" pitchFamily="34" charset="0"/>
              <a:buNone/>
            </a:pPr>
            <a:r>
              <a:rPr altLang="ru-RU" sz="1800" b="1" dirty="0">
                <a:sym typeface="+mn-ea"/>
              </a:rPr>
              <a:t>表格数据使用 MapServer 根据 WMS 标准在服务器端显示，而在客户端使用Leaflet 库。</a:t>
            </a:r>
            <a:r>
              <a:rPr altLang="ru-RU" sz="1800" dirty="0">
                <a:sym typeface="+mn-ea"/>
              </a:rPr>
              <a:t>MapServer使用特殊的设置文件（MAP）显示数据，该文件指定了数据访问设置、使用的投影、数据显示样式等。MAP文件存储对PostgreSQL的请求，以获取数据链接库表格和用户表格中的数据。对于包含地图的浏览器窗口</a:t>
            </a:r>
            <a:r>
              <a:rPr lang="zh-CN" sz="1800" dirty="0">
                <a:sym typeface="+mn-ea"/>
              </a:rPr>
              <a:t>样本</a:t>
            </a:r>
            <a:r>
              <a:rPr altLang="ru-RU" sz="1800" dirty="0">
                <a:sym typeface="+mn-ea"/>
              </a:rPr>
              <a:t>的每一层，都会动态创建一个具有唯一名称的新 MAP 文件。这使用户可同时查看具有不同筛选设置和显示样式的图层。对筛选条件或显示样式的更改将导致 MAP 文件的自动更改。</a:t>
            </a:r>
            <a:endParaRPr lang="ru-RU" altLang="ru-RU" sz="1800" dirty="0"/>
          </a:p>
        </p:txBody>
      </p:sp>
      <p:pic>
        <p:nvPicPr>
          <p:cNvPr id="26628" name="Рисунок 11"/>
          <p:cNvPicPr>
            <a:picLocks noChangeAspect="1"/>
          </p:cNvPicPr>
          <p:nvPr/>
        </p:nvPicPr>
        <p:blipFill>
          <a:blip r:embed="rId2"/>
          <a:stretch>
            <a:fillRect/>
          </a:stretch>
        </p:blipFill>
        <p:spPr>
          <a:xfrm>
            <a:off x="3405188" y="4292600"/>
            <a:ext cx="3903662" cy="256540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755650" y="333375"/>
            <a:ext cx="7499350" cy="935038"/>
          </a:xfrm>
        </p:spPr>
        <p:txBody>
          <a:bodyPr vert="horz" wrap="square" lIns="91440" tIns="45720" rIns="91440" bIns="45720" anchor="ctr" anchorCtr="0"/>
          <a:lstStyle/>
          <a:p>
            <a:pPr algn="ctr">
              <a:lnSpc>
                <a:spcPct val="70000"/>
              </a:lnSpc>
            </a:pPr>
            <a:r>
              <a:rPr lang="zh-CN" altLang="ru-RU" sz="3200" b="1" dirty="0"/>
              <a:t>空间数据的显示样式管控</a:t>
            </a:r>
          </a:p>
        </p:txBody>
      </p:sp>
      <p:sp>
        <p:nvSpPr>
          <p:cNvPr id="27651" name="Rectangle 3"/>
          <p:cNvSpPr>
            <a:spLocks noGrp="1"/>
          </p:cNvSpPr>
          <p:nvPr>
            <p:ph idx="1"/>
          </p:nvPr>
        </p:nvSpPr>
        <p:spPr>
          <a:xfrm>
            <a:off x="395288" y="1125538"/>
            <a:ext cx="8291512" cy="3959225"/>
          </a:xfrm>
        </p:spPr>
        <p:txBody>
          <a:bodyPr vert="horz" wrap="square" lIns="91440" tIns="45720" rIns="91440" bIns="45720" anchor="t" anchorCtr="0"/>
          <a:lstStyle/>
          <a:p>
            <a:pPr marL="0" indent="266700">
              <a:spcBef>
                <a:spcPct val="0"/>
              </a:spcBef>
              <a:buFont typeface="Arial" panose="020B0604020202020204" pitchFamily="34" charset="0"/>
              <a:buNone/>
            </a:pPr>
            <a:r>
              <a:rPr lang="ru-RU" altLang="ru-RU" sz="1800" dirty="0"/>
              <a:t>空间数据显示样式由样式层描述符（SLD）标准指定，并存储在</a:t>
            </a:r>
            <a:r>
              <a:rPr lang="ru-RU" altLang="ru-RU" sz="1800" b="1" dirty="0"/>
              <a:t>空间属性的结构规范中。</a:t>
            </a:r>
          </a:p>
          <a:p>
            <a:pPr marL="0" indent="266700">
              <a:spcBef>
                <a:spcPct val="0"/>
              </a:spcBef>
              <a:buFont typeface="Arial" panose="020B0604020202020204" pitchFamily="34" charset="0"/>
              <a:buNone/>
            </a:pPr>
            <a:r>
              <a:rPr lang="ru-RU" altLang="ru-RU" sz="1800" dirty="0"/>
              <a:t>MapServer直接支持SLD。可以在WMS中使用SLD样式作为文本或URL，从而获取样式文本。</a:t>
            </a:r>
          </a:p>
          <a:p>
            <a:pPr marL="0" indent="266700">
              <a:spcBef>
                <a:spcPct val="0"/>
              </a:spcBef>
              <a:buFont typeface="Arial" panose="020B0604020202020204" pitchFamily="34" charset="0"/>
              <a:buNone/>
            </a:pPr>
            <a:r>
              <a:rPr lang="ru-RU" altLang="ru-RU" sz="1800" dirty="0"/>
              <a:t>以文本形式传输SLD样式受GET请求长度的限制，即只允许指定简单的显示样式。</a:t>
            </a:r>
          </a:p>
          <a:p>
            <a:pPr marL="0" indent="266700">
              <a:spcBef>
                <a:spcPct val="0"/>
              </a:spcBef>
              <a:buFont typeface="Arial" panose="020B0604020202020204" pitchFamily="34" charset="0"/>
              <a:buNone/>
            </a:pPr>
            <a:r>
              <a:rPr lang="ru-RU" altLang="ru-RU" sz="1800" dirty="0"/>
              <a:t>使用URL传输SLD样式会导致MapServer为每个地图片段加载SLD样式，从而减慢数据显示速度。为了加速地理数据的显示，SLD 样式被转换为 Mapserver MAP 文件。</a:t>
            </a:r>
            <a:r>
              <a:rPr lang="ru-RU" altLang="ru-RU" sz="1800" b="1" dirty="0"/>
              <a:t>设置Web编辑器，为用户表的空间属性创建SLD文件</a:t>
            </a:r>
            <a:r>
              <a:rPr lang="ru-RU" altLang="ru-RU" sz="1800" dirty="0"/>
              <a:t>。</a:t>
            </a:r>
          </a:p>
        </p:txBody>
      </p:sp>
      <p:pic>
        <p:nvPicPr>
          <p:cNvPr id="27652" name="Рисунок 10"/>
          <p:cNvPicPr>
            <a:picLocks noChangeAspect="1"/>
          </p:cNvPicPr>
          <p:nvPr/>
        </p:nvPicPr>
        <p:blipFill>
          <a:blip r:embed="rId2"/>
          <a:stretch>
            <a:fillRect/>
          </a:stretch>
        </p:blipFill>
        <p:spPr>
          <a:xfrm>
            <a:off x="6372225" y="4841875"/>
            <a:ext cx="2520950" cy="201612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1116013" y="333375"/>
            <a:ext cx="7067550" cy="792163"/>
          </a:xfrm>
        </p:spPr>
        <p:txBody>
          <a:bodyPr vert="horz" wrap="square" lIns="91440" tIns="45720" rIns="91440" bIns="45720" anchor="ctr" anchorCtr="0"/>
          <a:lstStyle/>
          <a:p>
            <a:pPr algn="ctr"/>
            <a:r>
              <a:rPr lang="zh-CN" altLang="ru-RU" sz="3200" b="1" dirty="0"/>
              <a:t>表格数据筛选</a:t>
            </a:r>
          </a:p>
        </p:txBody>
      </p:sp>
      <p:sp>
        <p:nvSpPr>
          <p:cNvPr id="28675" name="Rectangle 3"/>
          <p:cNvSpPr>
            <a:spLocks noGrp="1"/>
          </p:cNvSpPr>
          <p:nvPr>
            <p:ph idx="1"/>
          </p:nvPr>
        </p:nvSpPr>
        <p:spPr>
          <a:xfrm>
            <a:off x="684213" y="981075"/>
            <a:ext cx="7929562" cy="3600450"/>
          </a:xfrm>
        </p:spPr>
        <p:txBody>
          <a:bodyPr vert="horz" wrap="square" lIns="91440" tIns="45720" rIns="91440" bIns="45720" anchor="t" anchorCtr="0"/>
          <a:lstStyle/>
          <a:p>
            <a:pPr marL="0" indent="361950">
              <a:spcBef>
                <a:spcPct val="0"/>
              </a:spcBef>
              <a:buFont typeface="Arial" panose="020B0604020202020204" pitchFamily="34" charset="0"/>
              <a:buNone/>
            </a:pPr>
            <a:r>
              <a:rPr lang="ru-RU" altLang="ru-RU" sz="1800" b="1" dirty="0"/>
              <a:t>为了筛选表格显示界面中的数据，已创建所有数据类型的筛选程序。</a:t>
            </a:r>
          </a:p>
          <a:p>
            <a:pPr marL="0" indent="361950">
              <a:spcBef>
                <a:spcPct val="0"/>
              </a:spcBef>
              <a:buFont typeface="Arial" panose="020B0604020202020204" pitchFamily="34" charset="0"/>
              <a:buNone/>
            </a:pPr>
            <a:r>
              <a:rPr lang="ru-RU" altLang="ru-RU" sz="1800" dirty="0"/>
              <a:t>对于每个字段，用户可以定义筛选规则。所有字段间的规则都按照“并列”逻辑组合。在字段内部，可以定义多个筛选条件，这些条件通过“或者”逻辑组合在该字段中。因此，可以为ICD10字符串字段设置多个条件。所有具有列出条件的条目都将保留。</a:t>
            </a:r>
          </a:p>
          <a:p>
            <a:pPr marL="0" indent="361950">
              <a:spcBef>
                <a:spcPct val="0"/>
              </a:spcBef>
              <a:buFont typeface="Arial" panose="020B0604020202020204" pitchFamily="34" charset="0"/>
              <a:buNone/>
            </a:pPr>
            <a:r>
              <a:rPr lang="ru-RU" altLang="ru-RU" sz="1800" dirty="0"/>
              <a:t>对于日期类型字段，用户可以指定</a:t>
            </a:r>
            <a:r>
              <a:rPr lang="ru-RU" altLang="ru-RU" sz="1800" b="1" dirty="0"/>
              <a:t>日期范围</a:t>
            </a:r>
            <a:r>
              <a:rPr lang="ru-RU" altLang="ru-RU" sz="1800" dirty="0"/>
              <a:t>。在这种情况下，可以省略其中一个值。对于数值，用户可以指定任何比较符号。</a:t>
            </a:r>
          </a:p>
        </p:txBody>
      </p:sp>
      <p:pic>
        <p:nvPicPr>
          <p:cNvPr id="28676" name="Рисунок 9"/>
          <p:cNvPicPr>
            <a:picLocks noChangeAspect="1"/>
          </p:cNvPicPr>
          <p:nvPr/>
        </p:nvPicPr>
        <p:blipFill>
          <a:blip r:embed="rId2"/>
          <a:stretch>
            <a:fillRect/>
          </a:stretch>
        </p:blipFill>
        <p:spPr>
          <a:xfrm>
            <a:off x="2216150" y="4365625"/>
            <a:ext cx="5021263" cy="249237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1042988" y="404813"/>
            <a:ext cx="7067550" cy="927100"/>
          </a:xfrm>
        </p:spPr>
        <p:txBody>
          <a:bodyPr vert="horz" wrap="square" lIns="91440" tIns="45720" rIns="91440" bIns="45720" anchor="ctr" anchorCtr="0"/>
          <a:lstStyle/>
          <a:p>
            <a:pPr algn="ctr">
              <a:lnSpc>
                <a:spcPct val="80000"/>
              </a:lnSpc>
            </a:pPr>
            <a:r>
              <a:rPr lang="zh-CN" altLang="ru-RU" sz="3200" dirty="0"/>
              <a:t>表格数据的集合和汇总</a:t>
            </a:r>
          </a:p>
        </p:txBody>
      </p:sp>
      <p:sp>
        <p:nvSpPr>
          <p:cNvPr id="29699" name="Rectangle 3"/>
          <p:cNvSpPr>
            <a:spLocks noGrp="1"/>
          </p:cNvSpPr>
          <p:nvPr>
            <p:ph idx="1"/>
          </p:nvPr>
        </p:nvSpPr>
        <p:spPr>
          <a:xfrm>
            <a:off x="323850" y="1268730"/>
            <a:ext cx="8491855" cy="5184775"/>
          </a:xfrm>
        </p:spPr>
        <p:txBody>
          <a:bodyPr vert="horz" wrap="square" lIns="91440" tIns="45720" rIns="91440" bIns="45720" anchor="t" anchorCtr="0"/>
          <a:lstStyle/>
          <a:p>
            <a:pPr marL="0" indent="361950">
              <a:lnSpc>
                <a:spcPct val="90000"/>
              </a:lnSpc>
              <a:buFont typeface="Arial" panose="020B0604020202020204" pitchFamily="34" charset="0"/>
              <a:buNone/>
            </a:pPr>
            <a:r>
              <a:rPr lang="ru-RU" altLang="ru-RU" sz="1800" b="1" dirty="0"/>
              <a:t>为了汇总用于输入和编辑关系数据的服务中的信息，实现了数据分组机制。</a:t>
            </a:r>
          </a:p>
          <a:p>
            <a:pPr marL="0" indent="361950">
              <a:lnSpc>
                <a:spcPct val="90000"/>
              </a:lnSpc>
              <a:buFont typeface="Arial" panose="020B0604020202020204" pitchFamily="34" charset="0"/>
              <a:buNone/>
            </a:pPr>
            <a:r>
              <a:rPr lang="ru-RU" altLang="ru-RU" sz="1800" dirty="0"/>
              <a:t>在界面中可以选择要对表格条目进行分组的字段，在剩余字段中需要选择分组功能。对于字符串字段和日期类型字段，可以选择分组功能来统计分组中的记录数。对于数值字段，可以选择以下功能之一：</a:t>
            </a:r>
            <a:r>
              <a:rPr lang="ru-RU" altLang="ru-RU" sz="1800" b="1" dirty="0"/>
              <a:t>最大值、最小值、平均值、数量。</a:t>
            </a:r>
            <a:r>
              <a:rPr lang="ru-RU" altLang="ru-RU" sz="1800" dirty="0"/>
              <a:t>可以按值相等对所有字段类型进行记录分组。</a:t>
            </a:r>
          </a:p>
          <a:p>
            <a:pPr marL="0" indent="361950">
              <a:lnSpc>
                <a:spcPct val="90000"/>
              </a:lnSpc>
              <a:buFont typeface="Arial" panose="020B0604020202020204" pitchFamily="34" charset="0"/>
              <a:buNone/>
            </a:pPr>
            <a:r>
              <a:rPr lang="ru-RU" altLang="ru-RU" sz="1800" dirty="0"/>
              <a:t>对于日期字段，可以按</a:t>
            </a:r>
            <a:r>
              <a:rPr lang="ru-RU" altLang="ru-RU" sz="1800" b="1" dirty="0"/>
              <a:t>周、月、季度、年和几十年</a:t>
            </a:r>
            <a:r>
              <a:rPr lang="ru-RU" altLang="ru-RU" sz="1800" dirty="0"/>
              <a:t>对记录进行分组。在汇总信息时，使用用户自定义的筛选程序。</a:t>
            </a:r>
          </a:p>
        </p:txBody>
      </p:sp>
      <p:pic>
        <p:nvPicPr>
          <p:cNvPr id="29700" name="Рисунок 8"/>
          <p:cNvPicPr>
            <a:picLocks noChangeAspect="1"/>
          </p:cNvPicPr>
          <p:nvPr/>
        </p:nvPicPr>
        <p:blipFill>
          <a:blip r:embed="rId2"/>
          <a:stretch>
            <a:fillRect/>
          </a:stretch>
        </p:blipFill>
        <p:spPr>
          <a:xfrm>
            <a:off x="3333750" y="4886325"/>
            <a:ext cx="4767263" cy="197167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827405" y="189230"/>
            <a:ext cx="7010400" cy="1143000"/>
          </a:xfrm>
        </p:spPr>
        <p:txBody>
          <a:bodyPr vert="horz" wrap="square" lIns="91440" tIns="45720" rIns="91440" bIns="45720" anchor="ctr" anchorCtr="0"/>
          <a:lstStyle/>
          <a:p>
            <a:pPr algn="ctr">
              <a:lnSpc>
                <a:spcPct val="80000"/>
              </a:lnSpc>
            </a:pPr>
            <a:r>
              <a:rPr lang="zh-CN" altLang="ru-RU" sz="3200" dirty="0"/>
              <a:t>用于WPS服务的启动、状态统计和执行的子</a:t>
            </a:r>
            <a:r>
              <a:rPr lang="zh-CN" altLang="ru-RU" sz="3200" dirty="0">
                <a:sym typeface="+mn-ea"/>
              </a:rPr>
              <a:t>系统</a:t>
            </a:r>
            <a:endParaRPr lang="zh-CN" altLang="ru-RU" sz="3200" dirty="0"/>
          </a:p>
        </p:txBody>
      </p:sp>
      <p:sp>
        <p:nvSpPr>
          <p:cNvPr id="30724" name="Rectangle 5"/>
          <p:cNvSpPr/>
          <p:nvPr/>
        </p:nvSpPr>
        <p:spPr>
          <a:xfrm>
            <a:off x="684213" y="4581525"/>
            <a:ext cx="7632700" cy="2306955"/>
          </a:xfrm>
          <a:prstGeom prst="rect">
            <a:avLst/>
          </a:prstGeom>
          <a:noFill/>
          <a:ln w="9525">
            <a:noFill/>
          </a:ln>
        </p:spPr>
        <p:txBody>
          <a:bodyPr>
            <a:spAutoFit/>
          </a:bodyPr>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eaLnBrk="1" hangingPunct="1">
              <a:spcBef>
                <a:spcPct val="0"/>
              </a:spcBef>
              <a:buClrTx/>
              <a:buFontTx/>
              <a:buNone/>
            </a:pPr>
            <a:r>
              <a:rPr lang="ru-RU" altLang="ru-RU" sz="2400" dirty="0">
                <a:latin typeface="Times New Roman" panose="02020603050405020304" pitchFamily="18" charset="0"/>
                <a:cs typeface="Times New Roman" panose="02020603050405020304" pitchFamily="18" charset="0"/>
              </a:rPr>
              <a:t>- WPS 服务目录，用于注册、搜索和启动 WPS 服务；</a:t>
            </a:r>
          </a:p>
          <a:p>
            <a:pPr marL="0" lvl="0" indent="0" eaLnBrk="1" hangingPunct="1">
              <a:spcBef>
                <a:spcPct val="0"/>
              </a:spcBef>
              <a:buClrTx/>
              <a:buFontTx/>
              <a:buNone/>
            </a:pPr>
            <a:r>
              <a:rPr lang="ru-RU" altLang="ru-RU" sz="2400" dirty="0">
                <a:latin typeface="Times New Roman" panose="02020603050405020304" pitchFamily="18" charset="0"/>
                <a:cs typeface="Times New Roman" panose="02020603050405020304" pitchFamily="18" charset="0"/>
              </a:rPr>
              <a:t>- 用于管理 WPS 服务执行的子系统；</a:t>
            </a:r>
          </a:p>
          <a:p>
            <a:pPr marL="0" lvl="0" indent="0" eaLnBrk="1" hangingPunct="1">
              <a:spcBef>
                <a:spcPct val="0"/>
              </a:spcBef>
              <a:buClrTx/>
              <a:buFontTx/>
              <a:buNone/>
            </a:pPr>
            <a:r>
              <a:rPr lang="ru-RU" altLang="ru-RU" sz="2400" dirty="0">
                <a:latin typeface="Times New Roman" panose="02020603050405020304" pitchFamily="18" charset="0"/>
                <a:cs typeface="Times New Roman" panose="02020603050405020304" pitchFamily="18" charset="0"/>
              </a:rPr>
              <a:t>- WPS 脚本</a:t>
            </a:r>
            <a:r>
              <a:rPr lang="zh-CN" altLang="ru-RU" sz="2400" dirty="0">
                <a:latin typeface="Times New Roman" panose="02020603050405020304" pitchFamily="18" charset="0"/>
                <a:cs typeface="Times New Roman" panose="02020603050405020304" pitchFamily="18" charset="0"/>
              </a:rPr>
              <a:t>翻译器</a:t>
            </a:r>
            <a:r>
              <a:rPr lang="ru-RU" altLang="ru-RU" sz="2400" dirty="0">
                <a:latin typeface="Times New Roman" panose="02020603050405020304" pitchFamily="18" charset="0"/>
                <a:cs typeface="Times New Roman" panose="02020603050405020304" pitchFamily="18" charset="0"/>
              </a:rPr>
              <a:t>；</a:t>
            </a:r>
          </a:p>
          <a:p>
            <a:pPr marL="0" lvl="0" indent="0" eaLnBrk="1" hangingPunct="1">
              <a:spcBef>
                <a:spcPct val="0"/>
              </a:spcBef>
              <a:buClrTx/>
              <a:buFontTx/>
              <a:buNone/>
            </a:pPr>
            <a:r>
              <a:rPr lang="ru-RU" altLang="ru-RU" sz="2400" dirty="0">
                <a:latin typeface="Times New Roman" panose="02020603050405020304" pitchFamily="18" charset="0"/>
                <a:cs typeface="Times New Roman" panose="02020603050405020304" pitchFamily="18" charset="0"/>
              </a:rPr>
              <a:t>- WPS 服务包（本地、分布式）；</a:t>
            </a:r>
          </a:p>
          <a:p>
            <a:pPr marL="0" lvl="0" indent="0" eaLnBrk="1" hangingPunct="1">
              <a:spcBef>
                <a:spcPct val="0"/>
              </a:spcBef>
              <a:buClrTx/>
              <a:buFontTx/>
              <a:buNone/>
            </a:pPr>
            <a:r>
              <a:rPr lang="ru-RU" altLang="ru-RU" sz="2400" dirty="0">
                <a:latin typeface="Times New Roman" panose="02020603050405020304" pitchFamily="18" charset="0"/>
                <a:cs typeface="Times New Roman" panose="02020603050405020304" pitchFamily="18" charset="0"/>
              </a:rPr>
              <a:t>- 自定义</a:t>
            </a:r>
            <a:r>
              <a:rPr lang="zh-CN" altLang="ru-RU" sz="2400" dirty="0">
                <a:latin typeface="Times New Roman" panose="02020603050405020304" pitchFamily="18" charset="0"/>
                <a:cs typeface="Times New Roman" panose="02020603050405020304" pitchFamily="18" charset="0"/>
              </a:rPr>
              <a:t>表格</a:t>
            </a:r>
            <a:r>
              <a:rPr lang="ru-RU" altLang="ru-RU" sz="2400" dirty="0">
                <a:latin typeface="Times New Roman" panose="02020603050405020304" pitchFamily="18" charset="0"/>
                <a:cs typeface="Times New Roman" panose="02020603050405020304" pitchFamily="18" charset="0"/>
              </a:rPr>
              <a:t>；</a:t>
            </a:r>
          </a:p>
          <a:p>
            <a:pPr marL="0" lvl="0" indent="0" eaLnBrk="1" hangingPunct="1">
              <a:spcBef>
                <a:spcPct val="0"/>
              </a:spcBef>
              <a:buClrTx/>
              <a:buFontTx/>
              <a:buNone/>
            </a:pPr>
            <a:r>
              <a:rPr lang="ru-RU" altLang="ru-RU" sz="2400" dirty="0">
                <a:latin typeface="Times New Roman" panose="02020603050405020304" pitchFamily="18" charset="0"/>
                <a:cs typeface="Times New Roman" panose="02020603050405020304" pitchFamily="18" charset="0"/>
              </a:rPr>
              <a:t>- </a:t>
            </a:r>
            <a:r>
              <a:rPr lang="zh-CN" altLang="ru-RU" sz="2400" dirty="0">
                <a:latin typeface="Times New Roman" panose="02020603050405020304" pitchFamily="18" charset="0"/>
                <a:cs typeface="Times New Roman" panose="02020603050405020304" pitchFamily="18" charset="0"/>
              </a:rPr>
              <a:t>数据</a:t>
            </a:r>
            <a:r>
              <a:rPr lang="ru-RU" altLang="ru-RU" sz="2400" dirty="0">
                <a:latin typeface="Times New Roman" panose="02020603050405020304" pitchFamily="18" charset="0"/>
                <a:cs typeface="Times New Roman" panose="02020603050405020304" pitchFamily="18" charset="0"/>
              </a:rPr>
              <a:t>存储系统中的</a:t>
            </a:r>
            <a:r>
              <a:rPr lang="zh-CN" altLang="ru-RU" sz="2400" dirty="0">
                <a:latin typeface="Times New Roman" panose="02020603050405020304" pitchFamily="18" charset="0"/>
                <a:cs typeface="Times New Roman" panose="02020603050405020304" pitchFamily="18" charset="0"/>
              </a:rPr>
              <a:t>自定义</a:t>
            </a:r>
            <a:r>
              <a:rPr lang="ru-RU" altLang="ru-RU" sz="2400" dirty="0">
                <a:latin typeface="Times New Roman" panose="02020603050405020304" pitchFamily="18" charset="0"/>
                <a:cs typeface="Times New Roman" panose="02020603050405020304" pitchFamily="18" charset="0"/>
              </a:rPr>
              <a:t>文件。</a:t>
            </a:r>
          </a:p>
        </p:txBody>
      </p:sp>
      <p:pic>
        <p:nvPicPr>
          <p:cNvPr id="2" name="图片 1" descr="1625383449(1)"/>
          <p:cNvPicPr>
            <a:picLocks noChangeAspect="1"/>
          </p:cNvPicPr>
          <p:nvPr/>
        </p:nvPicPr>
        <p:blipFill>
          <a:blip r:embed="rId2"/>
          <a:stretch>
            <a:fillRect/>
          </a:stretch>
        </p:blipFill>
        <p:spPr>
          <a:xfrm>
            <a:off x="2700020" y="1124585"/>
            <a:ext cx="6134100" cy="352044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1692275" y="476250"/>
            <a:ext cx="6192838" cy="576263"/>
          </a:xfrm>
        </p:spPr>
        <p:txBody>
          <a:bodyPr vert="horz" wrap="square" lIns="91440" tIns="45720" rIns="91440" bIns="45720" anchor="ctr" anchorCtr="0"/>
          <a:lstStyle/>
          <a:p>
            <a:r>
              <a:rPr lang="ru-RU" altLang="ru-RU" b="1" dirty="0"/>
              <a:t>	</a:t>
            </a:r>
            <a:r>
              <a:rPr lang="ru-RU" altLang="ru-RU" sz="3200" b="1" dirty="0"/>
              <a:t> WPS</a:t>
            </a:r>
            <a:r>
              <a:rPr lang="zh-CN" altLang="ru-RU" sz="3200" b="1" dirty="0"/>
              <a:t>服务目录</a:t>
            </a:r>
          </a:p>
        </p:txBody>
      </p:sp>
      <p:sp>
        <p:nvSpPr>
          <p:cNvPr id="31747" name="Rectangle 3"/>
          <p:cNvSpPr>
            <a:spLocks noGrp="1"/>
          </p:cNvSpPr>
          <p:nvPr>
            <p:ph idx="1"/>
          </p:nvPr>
        </p:nvSpPr>
        <p:spPr>
          <a:xfrm>
            <a:off x="250825" y="1268413"/>
            <a:ext cx="8642350" cy="5400675"/>
          </a:xfrm>
        </p:spPr>
        <p:txBody>
          <a:bodyPr vert="horz" wrap="square" lIns="91440" tIns="45720" rIns="91440" bIns="45720" anchor="t" anchorCtr="0"/>
          <a:lstStyle/>
          <a:p>
            <a:pPr marL="0" indent="0">
              <a:lnSpc>
                <a:spcPct val="80000"/>
              </a:lnSpc>
              <a:buFont typeface="Arial" panose="020B0604020202020204" pitchFamily="34" charset="0"/>
              <a:buNone/>
            </a:pPr>
            <a:r>
              <a:rPr lang="ru-RU" altLang="ru-RU" sz="2000" dirty="0"/>
              <a:t>为了组织 WPS 服务的执行，要考虑它们在互联网服务器上的位置。在地理门户中，WPS 服务的注册和搜索是通过服务目录实现的，该目录是作为 Calipso 内容管理系统的一个模块被开发的。</a:t>
            </a:r>
          </a:p>
          <a:p>
            <a:pPr marL="0" indent="0">
              <a:lnSpc>
                <a:spcPct val="80000"/>
              </a:lnSpc>
              <a:buFont typeface="Arial" panose="020B0604020202020204" pitchFamily="34" charset="0"/>
              <a:buNone/>
            </a:pPr>
            <a:r>
              <a:rPr lang="ru-RU" altLang="ru-RU" sz="2000" dirty="0"/>
              <a:t>在目录中注册WPS服务有几个阶段：</a:t>
            </a:r>
          </a:p>
          <a:p>
            <a:pPr marL="0" indent="0">
              <a:lnSpc>
                <a:spcPct val="80000"/>
              </a:lnSpc>
              <a:buFontTx/>
              <a:buChar char="-"/>
            </a:pPr>
            <a:r>
              <a:rPr lang="ru-RU" altLang="ru-RU" sz="2000" dirty="0"/>
              <a:t>用户输入：服务名称、概述、WPS服务查询数据；</a:t>
            </a:r>
          </a:p>
          <a:p>
            <a:pPr marL="0" indent="0">
              <a:lnSpc>
                <a:spcPct val="80000"/>
              </a:lnSpc>
              <a:buFontTx/>
              <a:buChar char="-"/>
            </a:pPr>
            <a:r>
              <a:rPr lang="ru-RU" altLang="ru-RU" sz="2000" dirty="0"/>
              <a:t>目录根据WPS标准查询输入地址的元数据，并显示可用WPS服务的列表。选择所需的服务后，将提示获取有关服务WPS参数的元数据。</a:t>
            </a:r>
          </a:p>
          <a:p>
            <a:pPr marL="0" indent="0">
              <a:lnSpc>
                <a:spcPct val="80000"/>
              </a:lnSpc>
              <a:buFontTx/>
              <a:buChar char="-"/>
            </a:pPr>
            <a:r>
              <a:rPr lang="ru-RU" altLang="ru-RU" sz="2000" dirty="0"/>
              <a:t>用户补充参数信息：输入控件及其属性，参数的自定义名称，解释文本。此信息用于生成用户界面、验证参数和启动WPS服务。</a:t>
            </a:r>
          </a:p>
          <a:p>
            <a:pPr marL="0" indent="0">
              <a:lnSpc>
                <a:spcPct val="80000"/>
              </a:lnSpc>
              <a:buFontTx/>
              <a:buNone/>
            </a:pPr>
            <a:r>
              <a:rPr lang="ru-RU" altLang="ru-RU" sz="2000" b="1" dirty="0"/>
              <a:t>可以根据WPS服务的名称和工作描述，以及WPS服务的类别和输入和输出数据的描述在目录中进行搜索。</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1042988" y="476250"/>
            <a:ext cx="7067550" cy="1143000"/>
          </a:xfrm>
        </p:spPr>
        <p:txBody>
          <a:bodyPr vert="horz" wrap="square" lIns="91440" tIns="45720" rIns="91440" bIns="45720" anchor="ctr" anchorCtr="0"/>
          <a:lstStyle/>
          <a:p>
            <a:pPr>
              <a:lnSpc>
                <a:spcPct val="80000"/>
              </a:lnSpc>
            </a:pPr>
            <a:r>
              <a:rPr lang="en-US" altLang="zh-CN" sz="3200" b="1" dirty="0"/>
              <a:t>WPS</a:t>
            </a:r>
            <a:r>
              <a:rPr lang="zh-CN" altLang="ru-RU" sz="3200" b="1" dirty="0"/>
              <a:t>服务管理和执行的子系统</a:t>
            </a:r>
            <a:r>
              <a:rPr lang="ru-RU" altLang="ru-RU" sz="3200" b="1" dirty="0"/>
              <a:t> </a:t>
            </a:r>
          </a:p>
        </p:txBody>
      </p:sp>
      <p:sp>
        <p:nvSpPr>
          <p:cNvPr id="32771" name="Rectangle 3"/>
          <p:cNvSpPr>
            <a:spLocks noGrp="1"/>
          </p:cNvSpPr>
          <p:nvPr>
            <p:ph idx="1"/>
          </p:nvPr>
        </p:nvSpPr>
        <p:spPr>
          <a:xfrm>
            <a:off x="250825" y="1439545"/>
            <a:ext cx="8507730" cy="5042535"/>
          </a:xfrm>
        </p:spPr>
        <p:txBody>
          <a:bodyPr vert="horz" wrap="square" lIns="91440" tIns="45720" rIns="91440" bIns="45720" anchor="t" anchorCtr="0"/>
          <a:lstStyle/>
          <a:p>
            <a:pPr marL="0" indent="361950">
              <a:spcBef>
                <a:spcPct val="0"/>
              </a:spcBef>
              <a:buFont typeface="Arial" panose="020B0604020202020204" pitchFamily="34" charset="0"/>
              <a:buNone/>
            </a:pPr>
            <a:r>
              <a:rPr lang="ru-RU" altLang="ru-RU" sz="2000" dirty="0"/>
              <a:t>用户在web浏览器表单上</a:t>
            </a:r>
            <a:r>
              <a:rPr lang="ru-RU" altLang="ru-RU" sz="2000" b="1" dirty="0"/>
              <a:t>输入数据</a:t>
            </a:r>
            <a:r>
              <a:rPr lang="ru-RU" altLang="ru-RU" sz="2000" dirty="0"/>
              <a:t>后，根据WPS标准和访问规则传输、接收和启动</a:t>
            </a:r>
            <a:r>
              <a:rPr lang="ru-RU" altLang="ru-RU" sz="2000" b="1" dirty="0"/>
              <a:t>WPS服务</a:t>
            </a:r>
            <a:r>
              <a:rPr lang="ru-RU" altLang="ru-RU" sz="2000" dirty="0"/>
              <a:t>。</a:t>
            </a:r>
          </a:p>
          <a:p>
            <a:pPr marL="0" indent="361950">
              <a:spcBef>
                <a:spcPct val="0"/>
              </a:spcBef>
              <a:buFont typeface="Arial" panose="020B0604020202020204" pitchFamily="34" charset="0"/>
              <a:buNone/>
            </a:pPr>
            <a:r>
              <a:rPr lang="ru-RU" altLang="ru-RU" sz="2000" dirty="0"/>
              <a:t>在</a:t>
            </a:r>
            <a:r>
              <a:rPr lang="ru-RU" altLang="ru-RU" sz="2000" b="1" dirty="0"/>
              <a:t>WPS服务数据录入表单中，生成参数值列表，并将请求传递给WPS服务管理子系统执行</a:t>
            </a:r>
            <a:r>
              <a:rPr lang="ru-RU" altLang="ru-RU" sz="2000" dirty="0"/>
              <a:t>，它处理（取决于类型：文件、扩展名、数据库表）参数值，以便根据WPS标准传输这些值，注册正在运行的WPS服务的样本，运行，获取并保存工作结果</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1547495" y="692785"/>
            <a:ext cx="7067550" cy="647700"/>
          </a:xfrm>
        </p:spPr>
        <p:txBody>
          <a:bodyPr vert="horz" wrap="square" lIns="91440" tIns="45720" rIns="91440" bIns="45720" anchor="ctr" anchorCtr="0"/>
          <a:lstStyle/>
          <a:p>
            <a:r>
              <a:rPr lang="en-US" altLang="ru-RU" sz="3200" b="1" dirty="0"/>
              <a:t>           </a:t>
            </a:r>
            <a:r>
              <a:rPr lang="ru-RU" altLang="ru-RU" sz="3200" b="1" dirty="0"/>
              <a:t>WPS </a:t>
            </a:r>
            <a:r>
              <a:rPr lang="zh-CN" altLang="ru-RU" sz="3200" b="1" dirty="0"/>
              <a:t>服务执行</a:t>
            </a:r>
          </a:p>
        </p:txBody>
      </p:sp>
      <p:sp>
        <p:nvSpPr>
          <p:cNvPr id="33795" name="Rectangle 3"/>
          <p:cNvSpPr>
            <a:spLocks noGrp="1"/>
          </p:cNvSpPr>
          <p:nvPr>
            <p:ph idx="1"/>
          </p:nvPr>
        </p:nvSpPr>
        <p:spPr>
          <a:xfrm>
            <a:off x="251460" y="1412875"/>
            <a:ext cx="8713788" cy="5949950"/>
          </a:xfrm>
        </p:spPr>
        <p:txBody>
          <a:bodyPr vert="horz" wrap="square" lIns="91440" tIns="45720" rIns="91440" bIns="45720" anchor="t" anchorCtr="0"/>
          <a:lstStyle/>
          <a:p>
            <a:pPr marL="0" indent="266700" latinLnBrk="0">
              <a:lnSpc>
                <a:spcPct val="150000"/>
              </a:lnSpc>
              <a:buFont typeface="Arial" panose="020B0604020202020204" pitchFamily="34" charset="0"/>
              <a:buNone/>
            </a:pPr>
            <a:r>
              <a:rPr lang="ru-RU" altLang="ru-RU" sz="1900" dirty="0"/>
              <a:t>解决复杂的监控任务需要应用</a:t>
            </a:r>
            <a:r>
              <a:rPr lang="ru-RU" altLang="ru-RU" sz="1900" b="1" dirty="0"/>
              <a:t>分布式WPS服务</a:t>
            </a:r>
            <a:r>
              <a:rPr lang="ru-RU" altLang="ru-RU" sz="1900" dirty="0"/>
              <a:t>，可以包括参数处理、WPS服务的迭代应用，根据中间结果等进行分支等。</a:t>
            </a:r>
          </a:p>
          <a:p>
            <a:pPr marL="0" indent="266700" latinLnBrk="0">
              <a:lnSpc>
                <a:spcPct val="150000"/>
              </a:lnSpc>
              <a:buFont typeface="Arial" panose="020B0604020202020204" pitchFamily="34" charset="0"/>
              <a:buNone/>
            </a:pPr>
            <a:r>
              <a:rPr lang="ru-RU" altLang="ru-RU" sz="1900" dirty="0"/>
              <a:t>为了实现WPS服务应用的复杂逻辑，开发了WPS脚本翻译器。脚本是一个JavaScript程序，其中</a:t>
            </a:r>
            <a:r>
              <a:rPr lang="ru-RU" altLang="ru-RU" sz="1900" b="1" dirty="0"/>
              <a:t>WPS服务可以作为操作员调用</a:t>
            </a:r>
            <a:r>
              <a:rPr lang="ru-RU" altLang="ru-RU" sz="1900" dirty="0"/>
              <a:t>。WPS服务的调用是通过特殊的JavaScript包装功能完成的，这些功能是为WPS目录中注册的所有服务自动创建的。</a:t>
            </a:r>
            <a:r>
              <a:rPr lang="ru-RU" altLang="ru-RU" sz="1900" b="1" dirty="0"/>
              <a:t>每个脚本都被构建为一个可以在其他脚本中使用的功能。</a:t>
            </a:r>
          </a:p>
          <a:p>
            <a:pPr marL="0" indent="266700" latinLnBrk="0">
              <a:lnSpc>
                <a:spcPct val="150000"/>
              </a:lnSpc>
              <a:buFont typeface="Arial" panose="020B0604020202020204" pitchFamily="34" charset="0"/>
              <a:buNone/>
            </a:pPr>
            <a:r>
              <a:rPr lang="ru-RU" altLang="ru-RU" sz="1900" dirty="0"/>
              <a:t>在目录中创建了一个用于</a:t>
            </a:r>
            <a:r>
              <a:rPr lang="ru-RU" altLang="ru-RU" sz="1900" b="1" dirty="0"/>
              <a:t>在 Web 浏览器中开发脚本的模块</a:t>
            </a:r>
            <a:r>
              <a:rPr lang="ru-RU" altLang="ru-RU" sz="1900" dirty="0"/>
              <a:t>，用户可以在其中定义脚本的名称、所有参数、</a:t>
            </a:r>
            <a:r>
              <a:rPr lang="ru-RU" altLang="ru-RU" sz="1900" b="1" dirty="0"/>
              <a:t>使用的控件和程序代码</a:t>
            </a:r>
            <a:r>
              <a:rPr lang="ru-RU" altLang="ru-RU" sz="1900" dirty="0"/>
              <a:t>。</a:t>
            </a:r>
            <a:r>
              <a:rPr lang="ru-RU" altLang="ru-RU" sz="1900" b="1" dirty="0"/>
              <a:t>保存后，脚本将在目录中注册，并作为WPS服务供用户使用。</a:t>
            </a:r>
            <a:r>
              <a:rPr lang="ru-RU" altLang="ru-RU" sz="1900" dirty="0"/>
              <a:t>对于用户在脚本开发模块中显示WPS和脚本的JavaScript包装服务列表。</a:t>
            </a:r>
            <a:r>
              <a:rPr lang="ru-RU" altLang="ru-RU" sz="1900" b="1" dirty="0"/>
              <a:t>在执行 WPS 服务或脚本时，会生成 JavaScript 程序代码并将其传递给翻译器。</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Прямоугольник 4"/>
          <p:cNvSpPr/>
          <p:nvPr/>
        </p:nvSpPr>
        <p:spPr>
          <a:xfrm>
            <a:off x="1475740" y="476885"/>
            <a:ext cx="6616065" cy="1076325"/>
          </a:xfrm>
          <a:prstGeom prst="rect">
            <a:avLst/>
          </a:prstGeom>
          <a:noFill/>
          <a:ln w="9525">
            <a:noFill/>
          </a:ln>
        </p:spPr>
        <p:txBody>
          <a:bodyPr wrap="square">
            <a:spAutoFit/>
          </a:bodyPr>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eaLnBrk="1" hangingPunct="1">
              <a:spcBef>
                <a:spcPct val="0"/>
              </a:spcBef>
              <a:buClrTx/>
              <a:buFontTx/>
              <a:buNone/>
            </a:pPr>
            <a:r>
              <a:rPr lang="ru-RU" altLang="ru-RU" sz="3200" b="1" dirty="0">
                <a:latin typeface="Arial" panose="020B0604020202020204" pitchFamily="34" charset="0"/>
                <a:cs typeface="Arial" panose="020B0604020202020204" pitchFamily="34" charset="0"/>
              </a:rPr>
              <a:t>贝加尔湖和贝加尔自然保护区生态系统监测类型</a:t>
            </a:r>
          </a:p>
        </p:txBody>
      </p:sp>
      <p:pic>
        <p:nvPicPr>
          <p:cNvPr id="2" name="图片 1" descr="CL$PAB69FJZR2%$ZPOL3[WD"/>
          <p:cNvPicPr>
            <a:picLocks noChangeAspect="1"/>
          </p:cNvPicPr>
          <p:nvPr>
            <p:custDataLst>
              <p:tags r:id="rId1"/>
            </p:custDataLst>
          </p:nvPr>
        </p:nvPicPr>
        <p:blipFill>
          <a:blip r:embed="rId3"/>
          <a:stretch>
            <a:fillRect/>
          </a:stretch>
        </p:blipFill>
        <p:spPr>
          <a:xfrm>
            <a:off x="251460" y="1628775"/>
            <a:ext cx="8717280" cy="506476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p:cNvSpPr>
          <p:nvPr>
            <p:ph idx="1"/>
          </p:nvPr>
        </p:nvSpPr>
        <p:spPr>
          <a:xfrm>
            <a:off x="468630" y="1484630"/>
            <a:ext cx="8323580" cy="5084445"/>
          </a:xfrm>
        </p:spPr>
        <p:txBody>
          <a:bodyPr vert="horz" wrap="square" lIns="91440" tIns="45720" rIns="91440" bIns="45720" anchor="t" anchorCtr="0"/>
          <a:lstStyle/>
          <a:p>
            <a:pPr marL="0" indent="0">
              <a:lnSpc>
                <a:spcPct val="90000"/>
              </a:lnSpc>
            </a:pPr>
            <a:r>
              <a:rPr lang="ru-RU" altLang="ru-RU" sz="1800" b="1" dirty="0"/>
              <a:t>在云基础设施中提供虚拟机</a:t>
            </a:r>
            <a:r>
              <a:rPr lang="ru-RU" altLang="ru-RU" sz="1800" dirty="0"/>
              <a:t>。</a:t>
            </a:r>
          </a:p>
          <a:p>
            <a:pPr marL="0" indent="0">
              <a:lnSpc>
                <a:spcPct val="90000"/>
              </a:lnSpc>
            </a:pPr>
            <a:r>
              <a:rPr lang="ru-RU" altLang="ru-RU" sz="1800" b="1" dirty="0"/>
              <a:t>安装</a:t>
            </a:r>
            <a:r>
              <a:rPr lang="ru-RU" altLang="ru-RU" sz="1800" dirty="0"/>
              <a:t>和配置</a:t>
            </a:r>
            <a:r>
              <a:rPr lang="ru-RU" altLang="ru-RU" sz="1800" b="1" dirty="0"/>
              <a:t>软件</a:t>
            </a:r>
            <a:r>
              <a:rPr lang="ru-RU" altLang="ru-RU" sz="1800" dirty="0"/>
              <a:t>，复制数据。</a:t>
            </a:r>
          </a:p>
          <a:p>
            <a:pPr marL="0" indent="0">
              <a:lnSpc>
                <a:spcPct val="90000"/>
              </a:lnSpc>
            </a:pPr>
            <a:r>
              <a:rPr lang="ru-RU" altLang="ru-RU" sz="1800" b="1" dirty="0"/>
              <a:t>将软件应用程序配置为WPS服务</a:t>
            </a:r>
            <a:r>
              <a:rPr lang="ru-RU" altLang="ru-RU" sz="1800" dirty="0"/>
              <a:t>。可以根据软件实现媒介进行两种配置：描述控制台中的软件启动模板；以 Zoo-project 或 52 ° North WPS 库的形式实现。</a:t>
            </a:r>
          </a:p>
          <a:p>
            <a:pPr marL="0" indent="0">
              <a:lnSpc>
                <a:spcPct val="90000"/>
              </a:lnSpc>
            </a:pPr>
            <a:r>
              <a:rPr lang="ru-RU" altLang="ru-RU" sz="1800" dirty="0"/>
              <a:t>在目录中</a:t>
            </a:r>
            <a:r>
              <a:rPr lang="ru-RU" altLang="ru-RU" sz="1800" b="1" dirty="0"/>
              <a:t>注册WPS服务</a:t>
            </a:r>
            <a:r>
              <a:rPr lang="ru-RU" altLang="ru-RU" sz="1800" dirty="0"/>
              <a:t>。</a:t>
            </a:r>
          </a:p>
        </p:txBody>
      </p:sp>
      <p:sp>
        <p:nvSpPr>
          <p:cNvPr id="34820" name="Заголовок 1"/>
          <p:cNvSpPr/>
          <p:nvPr/>
        </p:nvSpPr>
        <p:spPr>
          <a:xfrm>
            <a:off x="395288" y="549275"/>
            <a:ext cx="8208962" cy="1081088"/>
          </a:xfrm>
          <a:prstGeom prst="rect">
            <a:avLst/>
          </a:prstGeom>
          <a:noFill/>
          <a:ln w="9525">
            <a:noFill/>
          </a:ln>
        </p:spPr>
        <p:txBody>
          <a:bodyPr anchor="ctr" anchorCtr="0"/>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ctr">
              <a:lnSpc>
                <a:spcPct val="65000"/>
              </a:lnSpc>
              <a:spcBef>
                <a:spcPct val="0"/>
              </a:spcBef>
              <a:buClrTx/>
              <a:buFontTx/>
              <a:buNone/>
            </a:pPr>
            <a:r>
              <a:rPr altLang="ru-RU" sz="3200" b="1" dirty="0">
                <a:latin typeface="Arial" panose="020B0604020202020204" pitchFamily="34" charset="0"/>
                <a:cs typeface="Arial" panose="020B0604020202020204" pitchFamily="34" charset="0"/>
              </a:rPr>
              <a:t>使用云计算创建 WPS 服务：</a:t>
            </a:r>
          </a:p>
        </p:txBody>
      </p:sp>
      <p:pic>
        <p:nvPicPr>
          <p:cNvPr id="2" name="图片 1" descr="1625390042(1)"/>
          <p:cNvPicPr>
            <a:picLocks noChangeAspect="1"/>
          </p:cNvPicPr>
          <p:nvPr/>
        </p:nvPicPr>
        <p:blipFill>
          <a:blip r:embed="rId2"/>
          <a:stretch>
            <a:fillRect/>
          </a:stretch>
        </p:blipFill>
        <p:spPr>
          <a:xfrm>
            <a:off x="1803400" y="2990215"/>
            <a:ext cx="6800850" cy="369697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p:cNvSpPr>
          <p:nvPr>
            <p:ph idx="1"/>
          </p:nvPr>
        </p:nvSpPr>
        <p:spPr>
          <a:xfrm>
            <a:off x="442595" y="1196975"/>
            <a:ext cx="8110855" cy="5356225"/>
          </a:xfrm>
        </p:spPr>
        <p:txBody>
          <a:bodyPr vert="horz" wrap="square" lIns="91440" tIns="45720" rIns="91440" bIns="45720" anchor="t" anchorCtr="0"/>
          <a:lstStyle/>
          <a:p>
            <a:pPr marL="0" indent="0">
              <a:lnSpc>
                <a:spcPct val="80000"/>
              </a:lnSpc>
              <a:buFont typeface="Arial" panose="020B0604020202020204" pitchFamily="34" charset="0"/>
              <a:buNone/>
            </a:pPr>
            <a:r>
              <a:rPr lang="ru-RU" altLang="ru-RU" sz="1800" dirty="0"/>
              <a:t>俄罗斯科学院西伯利亚分部的系统动力学和控制理论研究所的 “</a:t>
            </a:r>
            <a:r>
              <a:rPr lang="zh-CN" altLang="ru-RU" sz="1800" dirty="0"/>
              <a:t>马特洛索夫院士</a:t>
            </a:r>
            <a:r>
              <a:rPr lang="ru-RU" altLang="ru-RU" sz="1800" dirty="0"/>
              <a:t>”</a:t>
            </a:r>
            <a:r>
              <a:rPr lang="zh-CN" altLang="ru-RU" sz="1800" dirty="0"/>
              <a:t>提出的</a:t>
            </a:r>
            <a:r>
              <a:rPr lang="ru-RU" altLang="ru-RU" sz="1800" dirty="0"/>
              <a:t>计算集群被用来作为计算平台。这个集群提供REST</a:t>
            </a:r>
            <a:r>
              <a:rPr lang="zh-CN" altLang="ru-RU" sz="1800" dirty="0"/>
              <a:t>界面</a:t>
            </a:r>
            <a:r>
              <a:rPr lang="ru-RU" altLang="ru-RU" sz="1800" dirty="0"/>
              <a:t>，</a:t>
            </a:r>
            <a:r>
              <a:rPr lang="zh-CN" altLang="ru-RU" sz="1800" dirty="0"/>
              <a:t>用来按顺序安排</a:t>
            </a:r>
            <a:r>
              <a:rPr lang="ru-RU" altLang="ru-RU" sz="1800" dirty="0"/>
              <a:t>、运行和</a:t>
            </a:r>
            <a:r>
              <a:rPr lang="zh-CN" altLang="ru-RU" sz="1800" dirty="0"/>
              <a:t>跟踪</a:t>
            </a:r>
            <a:r>
              <a:rPr lang="ru-RU" altLang="ru-RU" sz="1800" dirty="0"/>
              <a:t>任务。</a:t>
            </a:r>
          </a:p>
          <a:p>
            <a:pPr marL="0" indent="0">
              <a:lnSpc>
                <a:spcPct val="80000"/>
              </a:lnSpc>
              <a:buFont typeface="Arial" panose="020B0604020202020204" pitchFamily="34" charset="0"/>
              <a:buNone/>
            </a:pPr>
            <a:r>
              <a:rPr lang="ru-RU" altLang="ru-RU" sz="1800" dirty="0"/>
              <a:t>要</a:t>
            </a:r>
            <a:r>
              <a:rPr lang="zh-CN" altLang="ru-RU" sz="1800" dirty="0"/>
              <a:t>执行</a:t>
            </a:r>
            <a:r>
              <a:rPr lang="ru-RU" altLang="ru-RU" sz="1800" dirty="0"/>
              <a:t>WPS服务，需要</a:t>
            </a:r>
            <a:r>
              <a:rPr lang="zh-CN" altLang="ru-RU" sz="1800" dirty="0"/>
              <a:t>按顺序</a:t>
            </a:r>
            <a:r>
              <a:rPr lang="ru-RU" altLang="ru-RU" sz="1800" dirty="0"/>
              <a:t>排队。为此，为Zoo项目开发了一个特殊的扩展名，该扩展基于配置文件对集群的REST界面发出请求。</a:t>
            </a:r>
          </a:p>
          <a:p>
            <a:pPr marL="0" indent="0">
              <a:lnSpc>
                <a:spcPct val="80000"/>
              </a:lnSpc>
              <a:buFont typeface="Arial" panose="020B0604020202020204" pitchFamily="34" charset="0"/>
              <a:buNone/>
            </a:pPr>
            <a:r>
              <a:rPr lang="ru-RU" altLang="ru-RU" sz="1800" dirty="0"/>
              <a:t>启动并获取结果：</a:t>
            </a:r>
          </a:p>
          <a:p>
            <a:pPr marL="0" indent="0">
              <a:lnSpc>
                <a:spcPct val="80000"/>
              </a:lnSpc>
              <a:buFont typeface="Arial" panose="020B0604020202020204" pitchFamily="34" charset="0"/>
              <a:buNone/>
            </a:pPr>
            <a:r>
              <a:rPr lang="ru-RU" altLang="ru-RU" sz="1800" dirty="0"/>
              <a:t>- 用户在其中一个WPS客户端中输入WPS服务的初始参数并开始执行服务。</a:t>
            </a:r>
          </a:p>
          <a:p>
            <a:pPr marL="0" indent="0">
              <a:lnSpc>
                <a:spcPct val="80000"/>
              </a:lnSpc>
              <a:buFont typeface="Arial" panose="020B0604020202020204" pitchFamily="34" charset="0"/>
              <a:buNone/>
            </a:pPr>
            <a:r>
              <a:rPr lang="ru-RU" altLang="ru-RU" sz="1800" dirty="0"/>
              <a:t>- Zoo Project启动一个长进程的执行，并向计算集群的REST</a:t>
            </a:r>
            <a:r>
              <a:rPr lang="zh-CN" altLang="ru-RU" sz="1800" dirty="0"/>
              <a:t>界面</a:t>
            </a:r>
            <a:r>
              <a:rPr lang="ru-RU" altLang="ru-RU" sz="1800" dirty="0"/>
              <a:t>执行请求。</a:t>
            </a:r>
          </a:p>
          <a:p>
            <a:pPr marL="0" indent="0">
              <a:lnSpc>
                <a:spcPct val="80000"/>
              </a:lnSpc>
              <a:buFont typeface="Arial" panose="020B0604020202020204" pitchFamily="34" charset="0"/>
              <a:buNone/>
            </a:pPr>
            <a:r>
              <a:rPr lang="ru-RU" altLang="ru-RU" sz="1800" dirty="0"/>
              <a:t>- 任务在集群上排队执行，Zoo Project会定期检查任务的状态并通知客户端（用户）。</a:t>
            </a:r>
          </a:p>
          <a:p>
            <a:pPr marL="0" indent="0">
              <a:lnSpc>
                <a:spcPct val="80000"/>
              </a:lnSpc>
              <a:buFont typeface="Arial" panose="020B0604020202020204" pitchFamily="34" charset="0"/>
              <a:buNone/>
            </a:pPr>
            <a:r>
              <a:rPr lang="ru-RU" altLang="ru-RU" sz="1800" dirty="0"/>
              <a:t>- 任务完成后，Zoo Project会根据WPS标准返回结果。</a:t>
            </a:r>
          </a:p>
          <a:p>
            <a:pPr marL="0" indent="0">
              <a:lnSpc>
                <a:spcPct val="80000"/>
              </a:lnSpc>
              <a:buFont typeface="Arial" panose="020B0604020202020204" pitchFamily="34" charset="0"/>
              <a:buNone/>
            </a:pPr>
            <a:r>
              <a:rPr lang="zh-CN" altLang="ru-RU" sz="1800" dirty="0"/>
              <a:t>这样就实现了</a:t>
            </a:r>
            <a:r>
              <a:rPr lang="ru-RU" altLang="ru-RU" sz="1800" dirty="0"/>
              <a:t>将 </a:t>
            </a:r>
            <a:r>
              <a:rPr lang="ru-RU" altLang="ru-RU" sz="1800" dirty="0">
                <a:sym typeface="+mn-ea"/>
              </a:rPr>
              <a:t>“</a:t>
            </a:r>
            <a:r>
              <a:rPr lang="zh-CN" altLang="ru-RU" sz="1800" dirty="0">
                <a:sym typeface="+mn-ea"/>
              </a:rPr>
              <a:t>马特洛索夫院士</a:t>
            </a:r>
            <a:r>
              <a:rPr lang="ru-RU" altLang="ru-RU" sz="1800" dirty="0">
                <a:sym typeface="+mn-ea"/>
              </a:rPr>
              <a:t>”</a:t>
            </a:r>
            <a:r>
              <a:rPr lang="ru-RU" altLang="ru-RU" sz="1800" dirty="0"/>
              <a:t>集群的软件系统以WPS服务的形式纳入计算环境。</a:t>
            </a:r>
          </a:p>
        </p:txBody>
      </p:sp>
      <p:sp>
        <p:nvSpPr>
          <p:cNvPr id="35843" name="Заголовок 1"/>
          <p:cNvSpPr/>
          <p:nvPr/>
        </p:nvSpPr>
        <p:spPr>
          <a:xfrm>
            <a:off x="395288" y="476250"/>
            <a:ext cx="8497887" cy="649288"/>
          </a:xfrm>
          <a:prstGeom prst="rect">
            <a:avLst/>
          </a:prstGeom>
          <a:noFill/>
          <a:ln w="9525">
            <a:noFill/>
          </a:ln>
        </p:spPr>
        <p:txBody>
          <a:bodyPr anchor="ctr" anchorCtr="0"/>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indent="0">
              <a:lnSpc>
                <a:spcPct val="80000"/>
              </a:lnSpc>
              <a:buFont typeface="Arial" panose="020B0604020202020204" pitchFamily="34" charset="0"/>
              <a:buNone/>
            </a:pPr>
            <a:r>
              <a:rPr lang="ru-RU" altLang="ru-RU" sz="3200" dirty="0">
                <a:sym typeface="+mn-ea"/>
              </a:rPr>
              <a:t>使用计算集群创建WPS服务的技术</a:t>
            </a:r>
            <a:endParaRPr lang="ru-RU" altLang="ru-RU" sz="3200" b="1" dirty="0">
              <a:latin typeface="Arial" panose="020B0604020202020204" pitchFamily="34" charset="0"/>
              <a:ea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468630" y="333375"/>
            <a:ext cx="8496300" cy="1364615"/>
          </a:xfrm>
        </p:spPr>
        <p:txBody>
          <a:bodyPr vert="horz" wrap="square" lIns="91440" tIns="45720" rIns="91440" bIns="45720" anchor="ctr" anchorCtr="0"/>
          <a:lstStyle/>
          <a:p>
            <a:r>
              <a:rPr lang="ru-RU" altLang="ru-RU" sz="3200" dirty="0">
                <a:sym typeface="+mn-ea"/>
              </a:rPr>
              <a:t>贝加尔湖和自然保护区电气设备安装中心</a:t>
            </a:r>
            <a:r>
              <a:rPr lang="zh-CN" altLang="ru-RU" sz="3200" dirty="0">
                <a:sym typeface="+mn-ea"/>
              </a:rPr>
              <a:t>的</a:t>
            </a:r>
            <a:r>
              <a:rPr lang="ru-RU" altLang="ru-RU" sz="3200" dirty="0">
                <a:sym typeface="+mn-ea"/>
              </a:rPr>
              <a:t>WPS服务</a:t>
            </a:r>
            <a:r>
              <a:rPr lang="zh-CN" altLang="ru-RU" sz="3200" dirty="0">
                <a:sym typeface="+mn-ea"/>
              </a:rPr>
              <a:t>：</a:t>
            </a:r>
            <a:endParaRPr lang="zh-CN" altLang="ru-RU" sz="3200" b="1" dirty="0">
              <a:sym typeface="+mn-ea"/>
            </a:endParaRPr>
          </a:p>
        </p:txBody>
      </p:sp>
      <p:sp>
        <p:nvSpPr>
          <p:cNvPr id="36867" name="Rectangle 3"/>
          <p:cNvSpPr>
            <a:spLocks noGrp="1"/>
          </p:cNvSpPr>
          <p:nvPr>
            <p:ph idx="1"/>
          </p:nvPr>
        </p:nvSpPr>
        <p:spPr>
          <a:xfrm>
            <a:off x="251460" y="1557020"/>
            <a:ext cx="8785225" cy="4447540"/>
          </a:xfrm>
        </p:spPr>
        <p:txBody>
          <a:bodyPr vert="horz" wrap="square" lIns="91440" tIns="45720" rIns="91440" bIns="45720" anchor="t" anchorCtr="0"/>
          <a:lstStyle/>
          <a:p>
            <a:pPr>
              <a:lnSpc>
                <a:spcPct val="80000"/>
              </a:lnSpc>
              <a:buFont typeface="Arial" panose="020B0604020202020204" pitchFamily="34" charset="0"/>
              <a:buNone/>
            </a:pPr>
            <a:endParaRPr lang="ru-RU" altLang="ru-RU" sz="2000" dirty="0"/>
          </a:p>
          <a:p>
            <a:pPr>
              <a:lnSpc>
                <a:spcPct val="80000"/>
              </a:lnSpc>
              <a:buFont typeface="Arial" panose="020B0604020202020204" pitchFamily="34" charset="0"/>
              <a:buNone/>
            </a:pPr>
            <a:r>
              <a:rPr lang="ru-RU" altLang="ru-RU" sz="2000" dirty="0"/>
              <a:t>- 监测和分析各地区的社会环境和经济状况；</a:t>
            </a:r>
          </a:p>
          <a:p>
            <a:pPr>
              <a:lnSpc>
                <a:spcPct val="80000"/>
              </a:lnSpc>
              <a:buFont typeface="Arial" panose="020B0604020202020204" pitchFamily="34" charset="0"/>
              <a:buNone/>
            </a:pPr>
            <a:r>
              <a:rPr lang="ru-RU" altLang="ru-RU" sz="2000" dirty="0"/>
              <a:t>- 按地方和综合指示性指标对各地区进行排名；</a:t>
            </a:r>
          </a:p>
          <a:p>
            <a:pPr>
              <a:lnSpc>
                <a:spcPct val="80000"/>
              </a:lnSpc>
              <a:buFont typeface="Arial" panose="020B0604020202020204" pitchFamily="34" charset="0"/>
              <a:buNone/>
            </a:pPr>
            <a:r>
              <a:rPr lang="ru-RU" altLang="ru-RU" sz="2000" dirty="0"/>
              <a:t>- 空间分析和评估该地区运输系统的形成趋势；</a:t>
            </a:r>
          </a:p>
          <a:p>
            <a:pPr>
              <a:lnSpc>
                <a:spcPct val="80000"/>
              </a:lnSpc>
              <a:buFont typeface="Arial" panose="020B0604020202020204" pitchFamily="34" charset="0"/>
              <a:buNone/>
            </a:pPr>
            <a:r>
              <a:rPr lang="ru-RU" altLang="ru-RU" sz="2000" dirty="0"/>
              <a:t>- 监测该地区基于其社会经济发展的植物学构成的变化；</a:t>
            </a:r>
          </a:p>
          <a:p>
            <a:pPr>
              <a:lnSpc>
                <a:spcPct val="80000"/>
              </a:lnSpc>
              <a:buFont typeface="Arial" panose="020B0604020202020204" pitchFamily="34" charset="0"/>
              <a:buNone/>
            </a:pPr>
            <a:r>
              <a:rPr lang="ru-RU" altLang="ru-RU" sz="2000" dirty="0"/>
              <a:t>- 植被指数；</a:t>
            </a:r>
          </a:p>
          <a:p>
            <a:pPr>
              <a:lnSpc>
                <a:spcPct val="80000"/>
              </a:lnSpc>
              <a:buFont typeface="Arial" panose="020B0604020202020204" pitchFamily="34" charset="0"/>
              <a:buNone/>
            </a:pPr>
            <a:r>
              <a:rPr lang="ru-RU" altLang="ru-RU" sz="2000" dirty="0"/>
              <a:t>- 处理SRTM雷达地形测量数据。</a:t>
            </a:r>
          </a:p>
          <a:p>
            <a:pPr>
              <a:lnSpc>
                <a:spcPct val="80000"/>
              </a:lnSpc>
              <a:buFont typeface="Arial" panose="020B0604020202020204" pitchFamily="34" charset="0"/>
              <a:buNone/>
            </a:pPr>
            <a:r>
              <a:rPr lang="ru-RU" altLang="ru-RU" sz="2000" dirty="0"/>
              <a:t>- 计算常规网格单元中的点和线物体密度。</a:t>
            </a:r>
          </a:p>
          <a:p>
            <a:pPr>
              <a:lnSpc>
                <a:spcPct val="80000"/>
              </a:lnSpc>
              <a:buFont typeface="Arial" panose="020B0604020202020204" pitchFamily="34" charset="0"/>
              <a:buNone/>
            </a:pPr>
            <a:r>
              <a:rPr lang="ru-RU" altLang="ru-RU" sz="2000" dirty="0"/>
              <a:t>- 基于分类器和支持向量法的GRID数据集的解释</a:t>
            </a:r>
          </a:p>
          <a:p>
            <a:pPr>
              <a:lnSpc>
                <a:spcPct val="80000"/>
              </a:lnSpc>
              <a:buFont typeface="Arial" panose="020B0604020202020204" pitchFamily="34" charset="0"/>
              <a:buNone/>
            </a:pPr>
            <a:r>
              <a:rPr lang="ru-RU" altLang="ru-RU" sz="2000" dirty="0"/>
              <a:t>- 各种格式的空间数据的转换；</a:t>
            </a:r>
          </a:p>
          <a:p>
            <a:pPr>
              <a:lnSpc>
                <a:spcPct val="80000"/>
              </a:lnSpc>
              <a:buFont typeface="Arial" panose="020B0604020202020204" pitchFamily="34" charset="0"/>
              <a:buNone/>
            </a:pPr>
            <a:r>
              <a:rPr lang="ru-RU" altLang="ru-RU" sz="2000" dirty="0"/>
              <a:t>- 初级统计数据处理；</a:t>
            </a:r>
          </a:p>
          <a:p>
            <a:pPr>
              <a:lnSpc>
                <a:spcPct val="80000"/>
              </a:lnSpc>
              <a:buFont typeface="Arial" panose="020B0604020202020204" pitchFamily="34" charset="0"/>
              <a:buNone/>
            </a:pPr>
            <a:r>
              <a:rPr lang="ru-RU" altLang="ru-RU" sz="2000" dirty="0"/>
              <a:t>- 非结构化表格数据的ETL整合，等等；</a:t>
            </a:r>
          </a:p>
          <a:p>
            <a:pPr>
              <a:lnSpc>
                <a:spcPct val="80000"/>
              </a:lnSpc>
              <a:buFont typeface="Arial" panose="020B0604020202020204" pitchFamily="34" charset="0"/>
              <a:buNone/>
            </a:pPr>
            <a:r>
              <a:rPr lang="ru-RU" altLang="ru-RU" sz="2000" dirty="0"/>
              <a:t>- 点数据的近似；</a:t>
            </a:r>
          </a:p>
          <a:p>
            <a:pPr>
              <a:lnSpc>
                <a:spcPct val="80000"/>
              </a:lnSpc>
              <a:buFont typeface="Arial" panose="020B0604020202020204" pitchFamily="34" charset="0"/>
              <a:buNone/>
            </a:pPr>
            <a:r>
              <a:rPr lang="ru-RU" altLang="ru-RU" sz="2000" dirty="0"/>
              <a:t>- 数据转换；</a:t>
            </a:r>
          </a:p>
          <a:p>
            <a:pPr>
              <a:lnSpc>
                <a:spcPct val="80000"/>
              </a:lnSpc>
              <a:buFont typeface="Arial" panose="020B0604020202020204" pitchFamily="34" charset="0"/>
              <a:buNone/>
            </a:pPr>
            <a:r>
              <a:rPr lang="ru-RU" altLang="ru-RU" sz="2000" dirty="0"/>
              <a:t>- 初级统计数据处理；</a:t>
            </a:r>
          </a:p>
          <a:p>
            <a:pPr>
              <a:lnSpc>
                <a:spcPct val="80000"/>
              </a:lnSpc>
              <a:buFont typeface="Arial" panose="020B0604020202020204" pitchFamily="34" charset="0"/>
              <a:buNone/>
            </a:pPr>
            <a:r>
              <a:rPr lang="ru-RU" altLang="ru-RU" sz="2000" dirty="0"/>
              <a:t>- 创建GRID数据集的分类等等。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p:txBody>
          <a:bodyPr vert="horz" wrap="square" lIns="91440" tIns="45720" rIns="91440" bIns="45720" anchor="ctr" anchorCtr="0"/>
          <a:lstStyle/>
          <a:p>
            <a:pPr>
              <a:buNone/>
            </a:pPr>
            <a:r>
              <a:rPr lang="en-US" altLang="zh-CN" sz="3200" kern="1200" dirty="0">
                <a:latin typeface="+mj-lt"/>
                <a:ea typeface="+mj-ea"/>
                <a:cs typeface="+mj-cs"/>
              </a:rPr>
              <a:t>使用三角剖分处理算法构建水面与水下地形的一致模型</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vert="horz" wrap="square" lIns="91440" tIns="45720" rIns="91440" bIns="45720" anchor="ctr" anchorCtr="0"/>
          <a:lstStyle/>
          <a:p>
            <a:pPr>
              <a:buNone/>
            </a:pPr>
            <a:r>
              <a:rPr lang="zh-CN" altLang="en-US" dirty="0"/>
              <a:t>地形模型使用</a:t>
            </a:r>
          </a:p>
        </p:txBody>
      </p:sp>
      <p:sp>
        <p:nvSpPr>
          <p:cNvPr id="3" name="Объект 2"/>
          <p:cNvSpPr>
            <a:spLocks noGrp="1"/>
          </p:cNvSpPr>
          <p:nvPr>
            <p:ph idx="1"/>
          </p:nvPr>
        </p:nvSpPr>
        <p:spPr/>
        <p:txBody>
          <a:bodyPr vert="horz" wrap="square" lIns="91440" tIns="45720" rIns="91440" bIns="45720" numCol="1" anchor="t" anchorCtr="0" compatLnSpc="1">
            <a:normAutofit/>
          </a:bodyPr>
          <a:lstStyle/>
          <a:p>
            <a:pPr marL="0" marR="0" lvl="0" indent="0" algn="l" defTabSz="914400" rtl="0" eaLnBrk="0" fontAlgn="base" latinLnBrk="0" hangingPunct="0">
              <a:lnSpc>
                <a:spcPct val="100000"/>
              </a:lnSpc>
              <a:spcBef>
                <a:spcPts val="300"/>
              </a:spcBef>
              <a:spcAft>
                <a:spcPct val="0"/>
              </a:spcAft>
              <a:buClr>
                <a:srgbClr val="A04DA3"/>
              </a:buClr>
              <a:buSzTx/>
              <a:buFont typeface="Georgia" panose="02040502050405020303" pitchFamily="18" charset="0"/>
              <a:buNone/>
              <a:defRPr/>
            </a:pPr>
            <a:r>
              <a:rPr kumimoji="0" sz="2800" b="0" i="0" u="none" strike="noStrike" kern="1200" cap="none" spc="0" normalizeH="0" baseline="0" noProof="0" dirty="0" smtClean="0">
                <a:ln>
                  <a:noFill/>
                </a:ln>
                <a:solidFill>
                  <a:schemeClr val="tx1"/>
                </a:solidFill>
                <a:effectLst/>
                <a:uLnTx/>
                <a:uFillTx/>
                <a:latin typeface="+mn-lt"/>
                <a:ea typeface="+mn-ea"/>
                <a:cs typeface="+mn-cs"/>
              </a:rPr>
              <a:t>地形模型用于：</a:t>
            </a:r>
          </a:p>
          <a:p>
            <a:pPr marL="457200" marR="0" lvl="0" indent="-457200" algn="l" defTabSz="914400" rtl="0" eaLnBrk="0" fontAlgn="base" latinLnBrk="0" hangingPunct="0">
              <a:lnSpc>
                <a:spcPct val="100000"/>
              </a:lnSpc>
              <a:spcBef>
                <a:spcPts val="300"/>
              </a:spcBef>
              <a:spcAft>
                <a:spcPct val="0"/>
              </a:spcAft>
              <a:buClr>
                <a:srgbClr val="A04DA3"/>
              </a:buClr>
              <a:buSzTx/>
              <a:defRPr/>
            </a:pPr>
            <a:r>
              <a:rPr kumimoji="0" sz="2800" b="0" i="0" u="none" strike="noStrike" kern="1200" cap="none" spc="0" normalizeH="0" baseline="0" noProof="0" dirty="0" smtClean="0">
                <a:ln>
                  <a:noFill/>
                </a:ln>
                <a:solidFill>
                  <a:schemeClr val="tx1"/>
                </a:solidFill>
                <a:effectLst/>
                <a:uLnTx/>
                <a:uFillTx/>
                <a:latin typeface="+mn-lt"/>
                <a:ea typeface="+mn-ea"/>
                <a:cs typeface="+mn-cs"/>
              </a:rPr>
              <a:t>计算井的地下水位</a:t>
            </a:r>
          </a:p>
          <a:p>
            <a:pPr marL="457200" marR="0" lvl="0" indent="-457200" algn="l" defTabSz="914400" rtl="0" eaLnBrk="0" fontAlgn="base" latinLnBrk="0" hangingPunct="0">
              <a:lnSpc>
                <a:spcPct val="100000"/>
              </a:lnSpc>
              <a:spcBef>
                <a:spcPts val="300"/>
              </a:spcBef>
              <a:spcAft>
                <a:spcPct val="0"/>
              </a:spcAft>
              <a:buClr>
                <a:srgbClr val="A04DA3"/>
              </a:buClr>
              <a:buSzTx/>
              <a:defRPr/>
            </a:pPr>
            <a:r>
              <a:rPr kumimoji="0" lang="zh-CN" sz="2800" b="0" i="0" u="none" strike="noStrike" kern="1200" cap="none" spc="0" normalizeH="0" baseline="0" noProof="0" dirty="0" smtClean="0">
                <a:ln>
                  <a:noFill/>
                </a:ln>
                <a:solidFill>
                  <a:schemeClr val="tx1"/>
                </a:solidFill>
                <a:effectLst/>
                <a:uLnTx/>
                <a:uFillTx/>
                <a:latin typeface="+mn-lt"/>
                <a:ea typeface="+mn-ea"/>
                <a:cs typeface="+mn-cs"/>
              </a:rPr>
              <a:t>计算</a:t>
            </a:r>
            <a:r>
              <a:rPr kumimoji="0" sz="2800" b="0" i="0" u="none" strike="noStrike" kern="1200" cap="none" spc="0" normalizeH="0" baseline="0" noProof="0" dirty="0" smtClean="0">
                <a:ln>
                  <a:noFill/>
                </a:ln>
                <a:solidFill>
                  <a:schemeClr val="tx1"/>
                </a:solidFill>
                <a:effectLst/>
                <a:uLnTx/>
                <a:uFillTx/>
                <a:latin typeface="+mn-lt"/>
                <a:ea typeface="+mn-ea"/>
                <a:cs typeface="+mn-cs"/>
              </a:rPr>
              <a:t>取水口区域的深度</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wrap="square" lIns="91440" tIns="45720" rIns="91440" bIns="45720" numCol="1" anchor="ctr"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ru-RU" sz="4000" b="0" i="0" u="none" strike="noStrike" kern="1200" cap="none" spc="0" normalizeH="0" baseline="0" noProof="0" dirty="0">
                <a:ln>
                  <a:noFill/>
                </a:ln>
                <a:solidFill>
                  <a:schemeClr val="tx2"/>
                </a:solidFill>
                <a:effectLst/>
                <a:uLnTx/>
                <a:uFillTx/>
                <a:latin typeface="+mj-lt"/>
                <a:ea typeface="+mj-ea"/>
                <a:cs typeface="+mj-cs"/>
              </a:rPr>
              <a:t>地形信息来源</a:t>
            </a:r>
          </a:p>
        </p:txBody>
      </p:sp>
      <p:sp>
        <p:nvSpPr>
          <p:cNvPr id="3" name="Объект 2"/>
          <p:cNvSpPr>
            <a:spLocks noGrp="1"/>
          </p:cNvSpPr>
          <p:nvPr>
            <p:ph idx="1"/>
          </p:nvPr>
        </p:nvSpPr>
        <p:spPr/>
        <p:txBody>
          <a:bodyPr vert="horz" wrap="square" lIns="91440" tIns="45720" rIns="91440" bIns="45720" numCol="1" anchor="t" anchorCtr="0" compatLnSpc="1">
            <a:normAutofit/>
          </a:bodyPr>
          <a:lstStyle/>
          <a:p>
            <a:pPr marL="365125" marR="0" lvl="0" indent="-255905" algn="l" defTabSz="914400" rtl="0" eaLnBrk="0" fontAlgn="base" latinLnBrk="0" hangingPunct="0">
              <a:lnSpc>
                <a:spcPct val="100000"/>
              </a:lnSpc>
              <a:spcBef>
                <a:spcPts val="300"/>
              </a:spcBef>
              <a:spcAft>
                <a:spcPct val="0"/>
              </a:spcAft>
              <a:buClr>
                <a:srgbClr val="A04DA3"/>
              </a:buClr>
              <a:buSzTx/>
              <a:buFont typeface="Georgia" panose="02040502050405020303" pitchFamily="18" charset="0"/>
              <a:buChar char="•"/>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矢量地形图的地形等高线</a:t>
            </a:r>
          </a:p>
          <a:p>
            <a:pPr marL="365125" marR="0" lvl="0" indent="-255905" algn="l" defTabSz="914400" rtl="0" eaLnBrk="0" fontAlgn="base" latinLnBrk="0" hangingPunct="0">
              <a:lnSpc>
                <a:spcPct val="100000"/>
              </a:lnSpc>
              <a:spcBef>
                <a:spcPts val="300"/>
              </a:spcBef>
              <a:spcAft>
                <a:spcPct val="0"/>
              </a:spcAft>
              <a:buClr>
                <a:srgbClr val="A04DA3"/>
              </a:buClr>
              <a:buSzTx/>
              <a:buFont typeface="Georgia" panose="02040502050405020303" pitchFamily="18" charset="0"/>
              <a:buChar char="•"/>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领航图中的深度和等深线标记</a:t>
            </a:r>
          </a:p>
          <a:p>
            <a:pPr marL="365125" marR="0" lvl="0" indent="-255905" algn="l" defTabSz="914400" rtl="0" eaLnBrk="0" fontAlgn="base" latinLnBrk="0" hangingPunct="0">
              <a:lnSpc>
                <a:spcPct val="100000"/>
              </a:lnSpc>
              <a:spcBef>
                <a:spcPts val="300"/>
              </a:spcBef>
              <a:spcAft>
                <a:spcPct val="0"/>
              </a:spcAft>
              <a:buClr>
                <a:srgbClr val="A04DA3"/>
              </a:buClr>
              <a:buSzTx/>
              <a:buFont typeface="Georgia" panose="02040502050405020303" pitchFamily="18" charset="0"/>
              <a:buChar char="•"/>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勘察期间测量的深度标记</a:t>
            </a:r>
          </a:p>
          <a:p>
            <a:pPr marL="109220" marR="0" lvl="0" indent="0" algn="l" defTabSz="914400" rtl="0" eaLnBrk="0" fontAlgn="base" latinLnBrk="0" hangingPunct="0">
              <a:lnSpc>
                <a:spcPct val="100000"/>
              </a:lnSpc>
              <a:spcBef>
                <a:spcPts val="300"/>
              </a:spcBef>
              <a:spcAft>
                <a:spcPct val="0"/>
              </a:spcAft>
              <a:buClr>
                <a:srgbClr val="A04DA3"/>
              </a:buClr>
              <a:buSzTx/>
              <a:buFont typeface="Georgia" panose="02040502050405020303" pitchFamily="18" charset="0"/>
              <a:buNone/>
              <a:defRPr/>
            </a:pPr>
            <a:r>
              <a:rPr kumimoji="0" lang="en-US" altLang="ru-RU" sz="28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800" b="0" i="0" u="none" strike="noStrike" kern="1200" cap="none" spc="0" normalizeH="0" baseline="0" noProof="0" dirty="0" smtClean="0">
                <a:ln>
                  <a:noFill/>
                </a:ln>
                <a:solidFill>
                  <a:schemeClr val="tx1"/>
                </a:solidFill>
                <a:effectLst/>
                <a:uLnTx/>
                <a:uFillTx/>
                <a:latin typeface="+mn-lt"/>
                <a:ea typeface="+mn-ea"/>
                <a:cs typeface="+mn-cs"/>
              </a:rPr>
              <a:t>所有这些信息都要相互一致。</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title"/>
          </p:nvPr>
        </p:nvSpPr>
        <p:spPr/>
        <p:txBody>
          <a:bodyPr vert="horz" wrap="square" lIns="91440" tIns="45720" rIns="91440" bIns="45720" anchor="ctr" anchorCtr="0"/>
          <a:lstStyle/>
          <a:p>
            <a:pPr>
              <a:buNone/>
            </a:pPr>
            <a:r>
              <a:rPr lang="zh-CN" altLang="en-US" dirty="0"/>
              <a:t>地上地形</a:t>
            </a:r>
          </a:p>
        </p:txBody>
      </p:sp>
      <p:sp>
        <p:nvSpPr>
          <p:cNvPr id="3" name="Объект 2"/>
          <p:cNvSpPr>
            <a:spLocks noGrp="1"/>
          </p:cNvSpPr>
          <p:nvPr>
            <p:ph idx="1"/>
          </p:nvPr>
        </p:nvSpPr>
        <p:spPr/>
        <p:txBody>
          <a:bodyPr vert="horz" wrap="square" lIns="91440" tIns="45720" rIns="91440" bIns="45720" numCol="1" anchor="t" anchorCtr="0" compatLnSpc="1">
            <a:normAutofit/>
          </a:bodyPr>
          <a:lstStyle/>
          <a:p>
            <a:pPr marL="0" marR="0" lvl="0" indent="0" algn="l" defTabSz="914400" rtl="0" eaLnBrk="0" fontAlgn="base" latinLnBrk="0" hangingPunct="0">
              <a:lnSpc>
                <a:spcPct val="100000"/>
              </a:lnSpc>
              <a:spcBef>
                <a:spcPts val="300"/>
              </a:spcBef>
              <a:spcAft>
                <a:spcPct val="0"/>
              </a:spcAft>
              <a:buClr>
                <a:srgbClr val="A04DA3"/>
              </a:buClr>
              <a:buSzTx/>
              <a:buFont typeface="Georgia" panose="02040502050405020303" pitchFamily="18" charset="0"/>
              <a:buNone/>
              <a:defRPr/>
            </a:pPr>
            <a:r>
              <a:rPr kumimoji="0" sz="2800" b="0" i="0" u="none" strike="noStrike" kern="1200" cap="none" spc="0" normalizeH="0" baseline="0" noProof="0" dirty="0" smtClean="0">
                <a:ln>
                  <a:noFill/>
                </a:ln>
                <a:solidFill>
                  <a:schemeClr val="tx1"/>
                </a:solidFill>
                <a:effectLst/>
                <a:uLnTx/>
                <a:uFillTx/>
                <a:latin typeface="+mn-lt"/>
                <a:ea typeface="+mn-ea"/>
                <a:cs typeface="+mn-cs"/>
              </a:rPr>
              <a:t>有以下信息来源：</a:t>
            </a:r>
          </a:p>
          <a:p>
            <a:pPr marL="457200" marR="0" lvl="0" indent="-457200" algn="l" defTabSz="914400" rtl="0" eaLnBrk="0" fontAlgn="base" latinLnBrk="0" hangingPunct="0">
              <a:lnSpc>
                <a:spcPct val="100000"/>
              </a:lnSpc>
              <a:spcBef>
                <a:spcPts val="300"/>
              </a:spcBef>
              <a:spcAft>
                <a:spcPct val="0"/>
              </a:spcAft>
              <a:buClr>
                <a:srgbClr val="A04DA3"/>
              </a:buClr>
              <a:buSzTx/>
              <a:defRPr/>
            </a:pPr>
            <a:r>
              <a:rPr kumimoji="0" sz="2800" b="0" i="0" u="none" strike="noStrike" kern="1200" cap="none" spc="0" normalizeH="0" baseline="0" noProof="0" dirty="0" smtClean="0">
                <a:ln>
                  <a:noFill/>
                </a:ln>
                <a:solidFill>
                  <a:schemeClr val="tx1"/>
                </a:solidFill>
                <a:effectLst/>
                <a:uLnTx/>
                <a:uFillTx/>
                <a:latin typeface="+mn-lt"/>
                <a:ea typeface="+mn-ea"/>
                <a:cs typeface="+mn-cs"/>
              </a:rPr>
              <a:t>整个研究区域的SRTM数据</a:t>
            </a:r>
          </a:p>
          <a:p>
            <a:pPr marL="457200" marR="0" lvl="0" indent="-457200" algn="l" defTabSz="914400" rtl="0" eaLnBrk="0" fontAlgn="base" latinLnBrk="0" hangingPunct="0">
              <a:lnSpc>
                <a:spcPct val="100000"/>
              </a:lnSpc>
              <a:spcBef>
                <a:spcPts val="300"/>
              </a:spcBef>
              <a:spcAft>
                <a:spcPct val="0"/>
              </a:spcAft>
              <a:buClr>
                <a:srgbClr val="A04DA3"/>
              </a:buClr>
              <a:buSzTx/>
              <a:defRPr/>
            </a:pPr>
            <a:r>
              <a:rPr kumimoji="0" sz="2800" b="0" i="0" u="none" strike="noStrike" kern="1200" cap="none" spc="0" normalizeH="0" baseline="0" noProof="0" dirty="0" smtClean="0">
                <a:ln>
                  <a:noFill/>
                </a:ln>
                <a:solidFill>
                  <a:schemeClr val="tx1"/>
                </a:solidFill>
                <a:effectLst/>
                <a:uLnTx/>
                <a:uFillTx/>
                <a:latin typeface="+mn-lt"/>
                <a:ea typeface="+mn-ea"/>
                <a:cs typeface="+mn-cs"/>
              </a:rPr>
              <a:t>布拉茨克水库整个区域的矢量地形图，比例为</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sz="2800" b="0" i="0" u="none" strike="noStrike" kern="1200" cap="none" spc="0" normalizeH="0" baseline="0" noProof="0" dirty="0" smtClean="0">
                <a:ln>
                  <a:noFill/>
                </a:ln>
                <a:solidFill>
                  <a:schemeClr val="tx1"/>
                </a:solidFill>
                <a:effectLst/>
                <a:uLnTx/>
                <a:uFillTx/>
                <a:latin typeface="+mn-lt"/>
                <a:ea typeface="+mn-ea"/>
                <a:cs typeface="+mn-cs"/>
              </a:rPr>
              <a:t> 1: 50,000 和 1: 25,000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1975"/>
          </a:xfrm>
        </p:spPr>
        <p:txBody>
          <a:bodyPr vert="horz" wrap="square" lIns="91440" tIns="45720" rIns="91440" bIns="45720" numCol="1" anchor="ctr" anchorCtr="0" compatLnSpc="1">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 SRTM</a:t>
            </a:r>
            <a:r>
              <a:rPr kumimoji="0" lang="zh-CN" altLang="en-US" sz="4000" b="0" i="0" u="none" strike="noStrike" kern="1200" cap="none" spc="0" normalizeH="0" baseline="0" noProof="0" dirty="0" smtClean="0">
                <a:ln>
                  <a:noFill/>
                </a:ln>
                <a:solidFill>
                  <a:schemeClr val="tx2"/>
                </a:solidFill>
                <a:effectLst/>
                <a:uLnTx/>
                <a:uFillTx/>
                <a:latin typeface="+mj-lt"/>
                <a:ea typeface="+mj-ea"/>
                <a:cs typeface="+mj-cs"/>
              </a:rPr>
              <a:t>地理模型</a:t>
            </a:r>
          </a:p>
        </p:txBody>
      </p:sp>
      <p:pic>
        <p:nvPicPr>
          <p:cNvPr id="41987" name="Объект 3"/>
          <p:cNvPicPr>
            <a:picLocks noGrp="1" noChangeAspect="1"/>
          </p:cNvPicPr>
          <p:nvPr>
            <p:ph idx="1"/>
          </p:nvPr>
        </p:nvPicPr>
        <p:blipFill>
          <a:blip r:embed="rId2"/>
          <a:stretch>
            <a:fillRect/>
          </a:stretch>
        </p:blipFill>
        <p:spPr>
          <a:xfrm>
            <a:off x="250825" y="908050"/>
            <a:ext cx="7877175" cy="4860925"/>
          </a:xfrm>
        </p:spPr>
      </p:pic>
      <p:pic>
        <p:nvPicPr>
          <p:cNvPr id="5" name="Рисунок 4"/>
          <p:cNvPicPr>
            <a:picLocks noChangeAspect="1"/>
          </p:cNvPicPr>
          <p:nvPr/>
        </p:nvPicPr>
        <p:blipFill>
          <a:blip r:embed="rId3"/>
          <a:stretch>
            <a:fillRect/>
          </a:stretch>
        </p:blipFill>
        <p:spPr>
          <a:xfrm>
            <a:off x="1141413" y="1916113"/>
            <a:ext cx="7942262" cy="48815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4500" y="188913"/>
            <a:ext cx="8229600" cy="490538"/>
          </a:xfrm>
        </p:spPr>
        <p:txBody>
          <a:bodyPr vert="horz" wrap="square" lIns="91440" tIns="45720" rIns="91440" bIns="45720" numCol="1" anchor="ctr" anchorCtr="0" compatLnSpc="1">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ru-RU" sz="4000" b="0" i="0" u="none" strike="noStrike" kern="1200" cap="none" spc="0" normalizeH="0" baseline="0" noProof="0" dirty="0" smtClean="0">
                <a:ln>
                  <a:noFill/>
                </a:ln>
                <a:solidFill>
                  <a:schemeClr val="tx2"/>
                </a:solidFill>
                <a:effectLst/>
                <a:uLnTx/>
                <a:uFillTx/>
                <a:latin typeface="+mj-lt"/>
                <a:ea typeface="+mj-ea"/>
                <a:cs typeface="+mj-cs"/>
              </a:rPr>
              <a:t>地形图</a:t>
            </a:r>
            <a:r>
              <a:rPr kumimoji="0" lang="ru-RU" sz="4000" b="0" i="0" u="none" strike="noStrike" kern="1200" cap="none" spc="0" normalizeH="0" baseline="0" noProof="0" dirty="0" smtClean="0">
                <a:ln>
                  <a:noFill/>
                </a:ln>
                <a:solidFill>
                  <a:schemeClr val="tx2"/>
                </a:solidFill>
                <a:effectLst/>
                <a:uLnTx/>
                <a:uFillTx/>
                <a:latin typeface="+mj-lt"/>
                <a:ea typeface="+mj-ea"/>
                <a:cs typeface="+mj-cs"/>
              </a:rPr>
              <a:t> 1:50000</a:t>
            </a:r>
            <a:endParaRPr kumimoji="0" lang="ru-RU"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43011" name="Объект 3"/>
          <p:cNvPicPr>
            <a:picLocks noGrp="1" noChangeAspect="1"/>
          </p:cNvPicPr>
          <p:nvPr>
            <p:ph idx="1"/>
          </p:nvPr>
        </p:nvPicPr>
        <p:blipFill>
          <a:blip r:embed="rId2"/>
          <a:stretch>
            <a:fillRect/>
          </a:stretch>
        </p:blipFill>
        <p:spPr>
          <a:xfrm>
            <a:off x="-26987" y="773113"/>
            <a:ext cx="9174162" cy="6175375"/>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468313" y="476250"/>
            <a:ext cx="8229600" cy="1066800"/>
          </a:xfrm>
        </p:spPr>
        <p:txBody>
          <a:bodyPr vert="horz" wrap="square" lIns="91440" tIns="45720" rIns="91440" bIns="45720" anchor="ctr" anchorCtr="0"/>
          <a:lstStyle/>
          <a:p>
            <a:pPr>
              <a:buNone/>
            </a:pPr>
            <a:r>
              <a:rPr lang="en-US" altLang="zh-CN" sz="2800" dirty="0"/>
              <a:t>1:50000地图与卫星图像的比较</a:t>
            </a:r>
          </a:p>
        </p:txBody>
      </p:sp>
      <p:pic>
        <p:nvPicPr>
          <p:cNvPr id="44035" name="Объект 3"/>
          <p:cNvPicPr>
            <a:picLocks noGrp="1" noChangeAspect="1"/>
          </p:cNvPicPr>
          <p:nvPr>
            <p:ph idx="1"/>
          </p:nvPr>
        </p:nvPicPr>
        <p:blipFill>
          <a:blip r:embed="rId2"/>
          <a:stretch>
            <a:fillRect/>
          </a:stretch>
        </p:blipFill>
        <p:spPr>
          <a:xfrm>
            <a:off x="1331913" y="1484313"/>
            <a:ext cx="6850062" cy="521493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763395" y="692785"/>
            <a:ext cx="5999480" cy="679450"/>
          </a:xfrm>
        </p:spPr>
        <p:txBody>
          <a:bodyPr vert="horz" wrap="square" lIns="91440" tIns="45720" rIns="91440" bIns="45720" anchor="ctr" anchorCtr="0"/>
          <a:lstStyle/>
          <a:p>
            <a:pPr algn="ctr" latinLnBrk="0">
              <a:lnSpc>
                <a:spcPct val="100000"/>
              </a:lnSpc>
            </a:pPr>
            <a:r>
              <a:rPr lang="zh-CN" altLang="ru-RU" sz="2800" b="1" dirty="0">
                <a:solidFill>
                  <a:schemeClr val="tx1"/>
                </a:solidFill>
                <a:latin typeface="+mn-ea"/>
                <a:ea typeface="+mn-ea"/>
              </a:rPr>
              <a:t>贝加尔湖和贝加尔自然保护区的生态系统状况</a:t>
            </a:r>
          </a:p>
        </p:txBody>
      </p:sp>
      <p:sp>
        <p:nvSpPr>
          <p:cNvPr id="8195" name="Содержимое 2"/>
          <p:cNvSpPr>
            <a:spLocks noGrp="1"/>
          </p:cNvSpPr>
          <p:nvPr>
            <p:ph idx="1"/>
          </p:nvPr>
        </p:nvSpPr>
        <p:spPr>
          <a:xfrm>
            <a:off x="0" y="1628458"/>
            <a:ext cx="8964613" cy="5588000"/>
          </a:xfrm>
        </p:spPr>
        <p:txBody>
          <a:bodyPr vert="horz" wrap="square" lIns="91440" tIns="45720" rIns="91440" bIns="45720" anchor="t" anchorCtr="0"/>
          <a:lstStyle/>
          <a:p>
            <a:pPr algn="l">
              <a:buNone/>
            </a:pPr>
            <a:r>
              <a:rPr lang="ru-RU" altLang="ru-RU" sz="1900" b="1" dirty="0"/>
              <a:t>显著的生态和景观变化：</a:t>
            </a:r>
          </a:p>
          <a:p>
            <a:pPr algn="l">
              <a:buNone/>
            </a:pPr>
            <a:r>
              <a:rPr lang="ru-RU" altLang="ru-RU" sz="1900" dirty="0"/>
              <a:t>- 支流水量减少，水体中沼气量增加，丝状藻类异常发育；</a:t>
            </a:r>
          </a:p>
          <a:p>
            <a:pPr algn="l">
              <a:buNone/>
            </a:pPr>
            <a:r>
              <a:rPr lang="ru-RU" altLang="ru-RU" sz="1900" dirty="0"/>
              <a:t>- 贝加尔湖海绵灭绝；</a:t>
            </a:r>
          </a:p>
          <a:p>
            <a:pPr algn="l">
              <a:buNone/>
            </a:pPr>
            <a:r>
              <a:rPr lang="ru-RU" altLang="ru-RU" sz="1900" dirty="0"/>
              <a:t>- 随着贝加尔湖外界物种的引入，在水绵大规模发育期间，城镇附近大型动物底栖动物的结构和分类组成发生了变化</a:t>
            </a:r>
          </a:p>
          <a:p>
            <a:pPr algn="l">
              <a:buNone/>
            </a:pPr>
            <a:r>
              <a:rPr lang="ru-RU" altLang="ru-RU" sz="1900" dirty="0"/>
              <a:t>- 产毒蓝藻的数量接近临界值；贝加尔湖白鲑等生物量的减少等。</a:t>
            </a:r>
          </a:p>
          <a:p>
            <a:pPr algn="l">
              <a:buNone/>
            </a:pPr>
            <a:endParaRPr lang="ru-RU" altLang="ru-RU" sz="1900" dirty="0"/>
          </a:p>
          <a:p>
            <a:pPr algn="l">
              <a:buNone/>
            </a:pPr>
            <a:r>
              <a:rPr lang="ru-RU" altLang="ru-RU" sz="1900" b="1" dirty="0"/>
              <a:t>贝加尔湖和贝加尔自然保护区集水区景观的变化</a:t>
            </a:r>
            <a:r>
              <a:rPr lang="zh-CN" altLang="ru-RU" sz="1900" b="1" dirty="0"/>
              <a:t>，</a:t>
            </a:r>
            <a:r>
              <a:rPr lang="ru-RU" altLang="ru-RU" sz="1900" dirty="0"/>
              <a:t>由于大规模火灾和人类经济</a:t>
            </a:r>
          </a:p>
          <a:p>
            <a:pPr algn="l">
              <a:buNone/>
            </a:pPr>
            <a:r>
              <a:rPr lang="zh-CN" altLang="ru-RU" sz="1900" dirty="0"/>
              <a:t>活</a:t>
            </a:r>
            <a:r>
              <a:rPr lang="ru-RU" altLang="ru-RU" sz="1900" dirty="0"/>
              <a:t>动，酸性降水增加，原始森林针叶树病害、地下水圈污染等</a:t>
            </a:r>
            <a:r>
              <a:rPr lang="zh-CN" altLang="ru-RU" sz="1900" dirty="0"/>
              <a:t>。</a:t>
            </a:r>
          </a:p>
          <a:p>
            <a:pPr algn="l">
              <a:buNone/>
            </a:pPr>
            <a:endParaRPr lang="zh-CN" altLang="ru-RU" sz="1900" dirty="0"/>
          </a:p>
          <a:p>
            <a:pPr algn="l">
              <a:buNone/>
            </a:pPr>
            <a:r>
              <a:rPr lang="ru-RU" altLang="ru-RU" sz="1900" dirty="0"/>
              <a:t>贝加尔湖和贝加尔自然保护区受到危险的</a:t>
            </a:r>
            <a:r>
              <a:rPr lang="ru-RU" altLang="ru-RU" sz="1900" b="1" dirty="0"/>
              <a:t>内动力和外动力地质作用</a:t>
            </a:r>
            <a:r>
              <a:rPr lang="ru-RU" altLang="ru-RU" sz="1900" dirty="0"/>
              <a:t>的影响，如</a:t>
            </a:r>
          </a:p>
          <a:p>
            <a:pPr algn="l">
              <a:buNone/>
            </a:pPr>
            <a:r>
              <a:rPr lang="zh-CN" altLang="ru-RU" sz="1900" dirty="0"/>
              <a:t>地</a:t>
            </a:r>
            <a:r>
              <a:rPr lang="ru-RU" altLang="ru-RU" sz="1900" dirty="0"/>
              <a:t>震、坍塌、泥石流等。由于海啸，湖水位也可能会产生巨大波动。</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a:xfrm>
            <a:off x="468313" y="404813"/>
            <a:ext cx="8229600" cy="633412"/>
          </a:xfrm>
        </p:spPr>
        <p:txBody>
          <a:bodyPr vert="horz" wrap="square" lIns="91440" tIns="45720" rIns="91440" bIns="45720" anchor="ctr" anchorCtr="0"/>
          <a:lstStyle/>
          <a:p>
            <a:pPr>
              <a:buNone/>
            </a:pPr>
            <a:r>
              <a:rPr lang="en-US" altLang="zh-CN" sz="2400" dirty="0"/>
              <a:t>使用的地形图并不总是</a:t>
            </a:r>
            <a:r>
              <a:rPr lang="zh-CN" altLang="en-US" sz="2400" dirty="0"/>
              <a:t>实际的</a:t>
            </a:r>
          </a:p>
        </p:txBody>
      </p:sp>
      <p:pic>
        <p:nvPicPr>
          <p:cNvPr id="45059" name="Объект 3"/>
          <p:cNvPicPr>
            <a:picLocks noGrp="1" noChangeAspect="1"/>
          </p:cNvPicPr>
          <p:nvPr>
            <p:ph idx="1"/>
          </p:nvPr>
        </p:nvPicPr>
        <p:blipFill>
          <a:blip r:embed="rId2"/>
          <a:stretch>
            <a:fillRect/>
          </a:stretch>
        </p:blipFill>
        <p:spPr>
          <a:xfrm>
            <a:off x="1187450" y="1125538"/>
            <a:ext cx="7499350" cy="569595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p:nvPr>
        </p:nvSpPr>
        <p:spPr>
          <a:xfrm>
            <a:off x="107950" y="404813"/>
            <a:ext cx="8928100" cy="490537"/>
          </a:xfrm>
        </p:spPr>
        <p:txBody>
          <a:bodyPr vert="horz" wrap="square" lIns="91440" tIns="45720" rIns="91440" bIns="45720" anchor="ctr" anchorCtr="0"/>
          <a:lstStyle/>
          <a:p>
            <a:pPr>
              <a:buNone/>
            </a:pPr>
            <a:r>
              <a:rPr lang="en-US" altLang="zh-CN" sz="2400" dirty="0"/>
              <a:t>SRTM等高线与谷歌地球图像对比</a:t>
            </a:r>
          </a:p>
        </p:txBody>
      </p:sp>
      <p:pic>
        <p:nvPicPr>
          <p:cNvPr id="46083" name="Объект 3"/>
          <p:cNvPicPr>
            <a:picLocks noGrp="1" noChangeAspect="1"/>
          </p:cNvPicPr>
          <p:nvPr>
            <p:ph idx="1"/>
          </p:nvPr>
        </p:nvPicPr>
        <p:blipFill>
          <a:blip r:embed="rId2"/>
          <a:stretch>
            <a:fillRect/>
          </a:stretch>
        </p:blipFill>
        <p:spPr>
          <a:xfrm>
            <a:off x="923925" y="949325"/>
            <a:ext cx="7500938" cy="589756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3413"/>
          </a:xfrm>
        </p:spPr>
        <p:txBody>
          <a:bodyPr vert="horz" wrap="square" lIns="91440" tIns="45720" rIns="91440" bIns="45720" numCol="1" anchor="ctr" anchorCtr="0" compatLnSpc="1">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ru-RU" sz="4000" b="0" i="0" u="none" strike="noStrike" kern="1200" cap="none" spc="0" normalizeH="0" baseline="0" noProof="0" dirty="0" smtClean="0">
                <a:ln>
                  <a:noFill/>
                </a:ln>
                <a:solidFill>
                  <a:schemeClr val="tx2"/>
                </a:solidFill>
                <a:effectLst/>
                <a:uLnTx/>
                <a:uFillTx/>
                <a:latin typeface="+mj-lt"/>
                <a:ea typeface="+mj-ea"/>
                <a:cs typeface="+mj-cs"/>
              </a:rPr>
              <a:t>2002年</a:t>
            </a:r>
            <a:r>
              <a:rPr kumimoji="0" lang="zh-CN" altLang="ru-RU" sz="4000" b="0" i="0" u="none" strike="noStrike" kern="1200" cap="none" spc="0" normalizeH="0" baseline="0" noProof="0" dirty="0" smtClean="0">
                <a:ln>
                  <a:noFill/>
                </a:ln>
                <a:solidFill>
                  <a:schemeClr val="tx2"/>
                </a:solidFill>
                <a:effectLst/>
                <a:uLnTx/>
                <a:uFillTx/>
                <a:latin typeface="+mj-lt"/>
                <a:ea typeface="+mj-ea"/>
                <a:cs typeface="+mj-cs"/>
              </a:rPr>
              <a:t>在</a:t>
            </a:r>
            <a:r>
              <a:rPr kumimoji="0" lang="ru-RU" sz="4000" b="0" i="0" u="none" strike="noStrike" kern="1200" cap="none" spc="0" normalizeH="0" baseline="0" noProof="0" dirty="0" smtClean="0">
                <a:ln>
                  <a:noFill/>
                </a:ln>
                <a:solidFill>
                  <a:schemeClr val="tx2"/>
                </a:solidFill>
                <a:effectLst/>
                <a:uLnTx/>
                <a:uFillTx/>
                <a:latin typeface="+mj-lt"/>
                <a:ea typeface="+mj-ea"/>
                <a:cs typeface="+mj-cs"/>
              </a:rPr>
              <a:t>同一个地方</a:t>
            </a:r>
          </a:p>
        </p:txBody>
      </p:sp>
      <p:pic>
        <p:nvPicPr>
          <p:cNvPr id="47107" name="Объект 5"/>
          <p:cNvPicPr>
            <a:picLocks noGrp="1" noChangeAspect="1"/>
          </p:cNvPicPr>
          <p:nvPr>
            <p:ph idx="1"/>
          </p:nvPr>
        </p:nvPicPr>
        <p:blipFill>
          <a:blip r:embed="rId2"/>
          <a:stretch>
            <a:fillRect/>
          </a:stretch>
        </p:blipFill>
        <p:spPr>
          <a:xfrm>
            <a:off x="828675" y="908050"/>
            <a:ext cx="7559675" cy="596741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468313" y="908050"/>
            <a:ext cx="8229600" cy="1066800"/>
          </a:xfrm>
        </p:spPr>
        <p:txBody>
          <a:bodyPr vert="horz" wrap="square" lIns="91440" tIns="45720" rIns="91440" bIns="45720" anchor="ctr" anchorCtr="0"/>
          <a:lstStyle/>
          <a:p>
            <a:pPr>
              <a:buNone/>
            </a:pPr>
            <a:r>
              <a:rPr lang="en-US" altLang="zh-CN" sz="2400" dirty="0"/>
              <a:t>所研究区域的数字地形模型，根据1:50000比例尺地形图（垂直比例尺被放大）获得</a:t>
            </a:r>
          </a:p>
        </p:txBody>
      </p:sp>
      <p:pic>
        <p:nvPicPr>
          <p:cNvPr id="48131" name="Объект 3"/>
          <p:cNvPicPr>
            <a:picLocks noGrp="1" noChangeAspect="1"/>
          </p:cNvPicPr>
          <p:nvPr>
            <p:ph idx="1"/>
          </p:nvPr>
        </p:nvPicPr>
        <p:blipFill>
          <a:blip r:embed="rId2"/>
          <a:stretch>
            <a:fillRect/>
          </a:stretch>
        </p:blipFill>
        <p:spPr>
          <a:xfrm>
            <a:off x="128588" y="2205038"/>
            <a:ext cx="9015412" cy="4392612"/>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4"/>
          <p:cNvSpPr>
            <a:spLocks noGrp="1"/>
          </p:cNvSpPr>
          <p:nvPr>
            <p:ph type="title"/>
          </p:nvPr>
        </p:nvSpPr>
        <p:spPr>
          <a:xfrm>
            <a:off x="323850" y="549275"/>
            <a:ext cx="8229600" cy="1066800"/>
          </a:xfrm>
        </p:spPr>
        <p:txBody>
          <a:bodyPr vert="horz" wrap="square" lIns="91440" tIns="45720" rIns="91440" bIns="45720" anchor="ctr" anchorCtr="0"/>
          <a:lstStyle/>
          <a:p>
            <a:pPr>
              <a:buNone/>
            </a:pPr>
            <a:r>
              <a:rPr lang="en-US" altLang="zh-CN" sz="2800" dirty="0"/>
              <a:t>三角</a:t>
            </a:r>
            <a:r>
              <a:rPr lang="zh-CN" altLang="en-US" sz="2800" dirty="0"/>
              <a:t>剖分下</a:t>
            </a:r>
            <a:r>
              <a:rPr lang="en-US" altLang="zh-CN" sz="2800" dirty="0"/>
              <a:t>的</a:t>
            </a:r>
            <a:r>
              <a:rPr lang="zh-CN" altLang="en-US" sz="2800" dirty="0"/>
              <a:t>地面</a:t>
            </a:r>
            <a:r>
              <a:rPr lang="en-US" altLang="zh-CN" sz="2800" dirty="0"/>
              <a:t>地形模型</a:t>
            </a:r>
          </a:p>
        </p:txBody>
      </p:sp>
      <p:pic>
        <p:nvPicPr>
          <p:cNvPr id="49155" name="Объект 7"/>
          <p:cNvPicPr>
            <a:picLocks noGrp="1"/>
          </p:cNvPicPr>
          <p:nvPr>
            <p:ph sz="half" idx="1"/>
          </p:nvPr>
        </p:nvPicPr>
        <p:blipFill>
          <a:blip r:embed="rId2"/>
          <a:stretch>
            <a:fillRect/>
          </a:stretch>
        </p:blipFill>
        <p:spPr>
          <a:xfrm>
            <a:off x="468313" y="1557338"/>
            <a:ext cx="2414587" cy="4525962"/>
          </a:xfrm>
        </p:spPr>
      </p:pic>
      <p:pic>
        <p:nvPicPr>
          <p:cNvPr id="49156" name="Объект 8"/>
          <p:cNvPicPr>
            <a:picLocks noGrp="1"/>
          </p:cNvPicPr>
          <p:nvPr>
            <p:ph sz="half" idx="2"/>
          </p:nvPr>
        </p:nvPicPr>
        <p:blipFill>
          <a:blip r:embed="rId3"/>
          <a:stretch>
            <a:fillRect/>
          </a:stretch>
        </p:blipFill>
        <p:spPr>
          <a:xfrm>
            <a:off x="3059113" y="1557338"/>
            <a:ext cx="5292725" cy="4751387"/>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vert="horz" wrap="square" lIns="91440" tIns="45720" rIns="91440" bIns="45720" numCol="1" anchor="ctr"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sz="4000" b="0" u="none" strike="noStrike" kern="1200" cap="none" spc="0" normalizeH="0" baseline="0" noProof="0" dirty="0">
                <a:ln>
                  <a:noFill/>
                </a:ln>
                <a:solidFill>
                  <a:schemeClr val="tx2"/>
                </a:solidFill>
                <a:effectLst/>
                <a:uLnTx/>
                <a:uFillTx/>
                <a:latin typeface="+mj-lt"/>
                <a:ea typeface="+mj-ea"/>
                <a:cs typeface="+mj-cs"/>
              </a:rPr>
              <a:t>三角剖分软件 TIN Smith</a:t>
            </a:r>
          </a:p>
        </p:txBody>
      </p:sp>
      <p:sp>
        <p:nvSpPr>
          <p:cNvPr id="50179" name="Объект 5"/>
          <p:cNvSpPr>
            <a:spLocks noGrp="1"/>
          </p:cNvSpPr>
          <p:nvPr>
            <p:ph idx="1"/>
          </p:nvPr>
        </p:nvSpPr>
        <p:spPr/>
        <p:txBody>
          <a:bodyPr vert="horz" wrap="square" lIns="91440" tIns="45720" rIns="91440" bIns="45720" anchor="t" anchorCtr="0"/>
          <a:lstStyle/>
          <a:p>
            <a:r>
              <a:rPr altLang="zh-CN" dirty="0"/>
              <a:t>动态散列(A. V. Skvortsov)</a:t>
            </a:r>
          </a:p>
          <a:p>
            <a:r>
              <a:rPr altLang="zh-CN" dirty="0"/>
              <a:t>鲁棒谓词 (Shewchuk J. R.)</a:t>
            </a:r>
          </a:p>
          <a:p>
            <a:r>
              <a:rPr altLang="zh-CN" dirty="0"/>
              <a:t>增量算法</a:t>
            </a:r>
          </a:p>
          <a:p>
            <a:r>
              <a:rPr altLang="zh-CN" dirty="0"/>
              <a:t>约束三角剖分（杰洛涅）</a:t>
            </a:r>
          </a:p>
          <a:p>
            <a:r>
              <a:rPr altLang="zh-CN" dirty="0"/>
              <a:t>三角剖分填充算法</a:t>
            </a:r>
          </a:p>
          <a:p>
            <a:r>
              <a:rPr altLang="zh-CN" dirty="0"/>
              <a:t>能够无误处理非常大的数据集</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vert="horz" wrap="square" lIns="91440" tIns="45720" rIns="91440" bIns="45720" anchor="ctr" anchorCtr="0"/>
          <a:lstStyle/>
          <a:p>
            <a:pPr>
              <a:buNone/>
            </a:pPr>
            <a:r>
              <a:rPr lang="zh-CN" altLang="en-US" dirty="0"/>
              <a:t>水下地形</a:t>
            </a:r>
          </a:p>
        </p:txBody>
      </p:sp>
      <p:sp>
        <p:nvSpPr>
          <p:cNvPr id="51203" name="Объект 2"/>
          <p:cNvSpPr>
            <a:spLocks noGrp="1"/>
          </p:cNvSpPr>
          <p:nvPr>
            <p:ph idx="1"/>
          </p:nvPr>
        </p:nvSpPr>
        <p:spPr/>
        <p:txBody>
          <a:bodyPr vert="horz" wrap="square" lIns="91440" tIns="45720" rIns="91440" bIns="45720" anchor="t" anchorCtr="0"/>
          <a:lstStyle/>
          <a:p>
            <a:r>
              <a:rPr lang="en-US" altLang="zh-CN" dirty="0"/>
              <a:t>GPS 导航仪的测深图质量很差</a:t>
            </a:r>
          </a:p>
          <a:p>
            <a:r>
              <a:rPr lang="en-US" altLang="zh-CN" dirty="0"/>
              <a:t>不得不使用领航卡</a:t>
            </a:r>
          </a:p>
          <a:p>
            <a:r>
              <a:rPr lang="en-US" altLang="zh-CN" dirty="0"/>
              <a:t>还使用回声测深仪来确定当前状态</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476250"/>
            <a:ext cx="8229600" cy="504825"/>
          </a:xfrm>
        </p:spPr>
        <p:txBody>
          <a:bodyPr vert="horz" wrap="square" lIns="91440" tIns="45720" rIns="91440" bIns="45720" numCol="1" anchor="ctr" anchorCtr="0" compatLnSpc="1">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ru-RU" sz="4000" b="0" i="0" u="none" strike="noStrike" kern="1200" cap="none" spc="0" normalizeH="0" baseline="0" noProof="0" dirty="0">
                <a:ln>
                  <a:noFill/>
                </a:ln>
                <a:solidFill>
                  <a:schemeClr val="tx2"/>
                </a:solidFill>
                <a:effectLst/>
                <a:uLnTx/>
                <a:uFillTx/>
                <a:latin typeface="+mj-lt"/>
                <a:ea typeface="+mj-ea"/>
                <a:cs typeface="+mj-cs"/>
              </a:rPr>
              <a:t>领航图</a:t>
            </a:r>
          </a:p>
        </p:txBody>
      </p:sp>
      <p:pic>
        <p:nvPicPr>
          <p:cNvPr id="52227" name="Рисунок 2"/>
          <p:cNvPicPr>
            <a:picLocks noChangeAspect="1"/>
          </p:cNvPicPr>
          <p:nvPr/>
        </p:nvPicPr>
        <p:blipFill>
          <a:blip r:embed="rId2"/>
          <a:stretch>
            <a:fillRect/>
          </a:stretch>
        </p:blipFill>
        <p:spPr>
          <a:xfrm>
            <a:off x="395288" y="1228725"/>
            <a:ext cx="7961312" cy="5629275"/>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425450" y="765175"/>
            <a:ext cx="8229600" cy="1069975"/>
          </a:xfrm>
        </p:spPr>
        <p:txBody>
          <a:bodyPr vert="horz" wrap="square" lIns="91440" tIns="45720" rIns="91440" bIns="45720" anchor="ctr" anchorCtr="0"/>
          <a:lstStyle/>
          <a:p>
            <a:pPr>
              <a:buNone/>
            </a:pPr>
            <a:r>
              <a:rPr lang="en-US" altLang="zh-CN" kern="1200" dirty="0">
                <a:latin typeface="+mj-lt"/>
                <a:ea typeface="+mj-ea"/>
                <a:cs typeface="+mj-cs"/>
              </a:rPr>
              <a:t>矢量化结果</a:t>
            </a:r>
          </a:p>
        </p:txBody>
      </p:sp>
      <p:pic>
        <p:nvPicPr>
          <p:cNvPr id="53251" name="Picture 4"/>
          <p:cNvPicPr>
            <a:picLocks noChangeAspect="1"/>
          </p:cNvPicPr>
          <p:nvPr/>
        </p:nvPicPr>
        <p:blipFill>
          <a:blip r:embed="rId2"/>
          <a:stretch>
            <a:fillRect/>
          </a:stretch>
        </p:blipFill>
        <p:spPr>
          <a:xfrm>
            <a:off x="425450" y="2276475"/>
            <a:ext cx="8489950" cy="3744913"/>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a:xfrm>
            <a:off x="323850" y="620713"/>
            <a:ext cx="8229600" cy="936625"/>
          </a:xfrm>
        </p:spPr>
        <p:txBody>
          <a:bodyPr vert="horz" wrap="square" lIns="91440" tIns="45720" rIns="91440" bIns="45720" anchor="ctr" anchorCtr="0"/>
          <a:lstStyle/>
          <a:p>
            <a:pPr>
              <a:buNone/>
            </a:pPr>
            <a:r>
              <a:rPr lang="zh-CN" altLang="en-US" kern="1200" dirty="0">
                <a:latin typeface="+mj-lt"/>
                <a:ea typeface="+mj-ea"/>
                <a:cs typeface="+mj-cs"/>
              </a:rPr>
              <a:t>水下地形</a:t>
            </a:r>
            <a:r>
              <a:rPr lang="en-US" altLang="zh-CN" kern="1200" dirty="0">
                <a:latin typeface="+mj-lt"/>
                <a:ea typeface="+mj-ea"/>
                <a:cs typeface="+mj-cs"/>
              </a:rPr>
              <a:t>3D</a:t>
            </a:r>
            <a:r>
              <a:rPr lang="zh-CN" altLang="en-US" kern="1200" dirty="0">
                <a:latin typeface="+mj-lt"/>
                <a:ea typeface="+mj-ea"/>
                <a:cs typeface="+mj-cs"/>
              </a:rPr>
              <a:t>模型</a:t>
            </a:r>
          </a:p>
        </p:txBody>
      </p:sp>
      <p:pic>
        <p:nvPicPr>
          <p:cNvPr id="54275" name="Рисунок 3"/>
          <p:cNvPicPr>
            <a:picLocks noChangeAspect="1"/>
          </p:cNvPicPr>
          <p:nvPr/>
        </p:nvPicPr>
        <p:blipFill>
          <a:blip r:embed="rId2"/>
          <a:stretch>
            <a:fillRect/>
          </a:stretch>
        </p:blipFill>
        <p:spPr>
          <a:xfrm>
            <a:off x="755650" y="1341438"/>
            <a:ext cx="7962900" cy="551180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323850" y="476250"/>
            <a:ext cx="8229600" cy="1066800"/>
          </a:xfrm>
        </p:spPr>
        <p:txBody>
          <a:bodyPr vert="horz" wrap="square" lIns="91440" tIns="45720" rIns="91440" bIns="45720" anchor="ctr" anchorCtr="0"/>
          <a:lstStyle/>
          <a:p>
            <a:pPr algn="ctr">
              <a:lnSpc>
                <a:spcPct val="80000"/>
              </a:lnSpc>
            </a:pPr>
            <a:r>
              <a:rPr lang="ru-RU" altLang="ru-RU" sz="3200" b="1" dirty="0">
                <a:solidFill>
                  <a:schemeClr val="tx1"/>
                </a:solidFill>
              </a:rPr>
              <a:t>贝加尔湖生态系统数字监测的发展方向</a:t>
            </a:r>
          </a:p>
        </p:txBody>
      </p:sp>
      <p:sp>
        <p:nvSpPr>
          <p:cNvPr id="9219" name="Содержимое 2"/>
          <p:cNvSpPr>
            <a:spLocks noGrp="1"/>
          </p:cNvSpPr>
          <p:nvPr>
            <p:ph idx="1"/>
          </p:nvPr>
        </p:nvSpPr>
        <p:spPr>
          <a:xfrm>
            <a:off x="107950" y="1412875"/>
            <a:ext cx="9036050" cy="5329238"/>
          </a:xfrm>
        </p:spPr>
        <p:txBody>
          <a:bodyPr vert="horz" wrap="square" lIns="91440" tIns="45720" rIns="91440" bIns="45720" anchor="t" anchorCtr="0"/>
          <a:lstStyle/>
          <a:p>
            <a:pPr algn="just"/>
            <a:r>
              <a:rPr lang="ru-RU" altLang="ru-RU" sz="1800" b="1" dirty="0"/>
              <a:t>技术方向。</a:t>
            </a:r>
            <a:r>
              <a:rPr lang="ru-RU" altLang="ru-RU" sz="1800" dirty="0"/>
              <a:t>用</a:t>
            </a:r>
            <a:r>
              <a:rPr lang="ru-RU" altLang="ru-RU" sz="1800" b="1" dirty="0"/>
              <a:t>自动监测站，数据记录仪，低空遥感设备、无人机和格洛纳斯卫星导航系统等</a:t>
            </a:r>
            <a:r>
              <a:rPr lang="ru-RU" altLang="ru-RU" sz="1800" dirty="0"/>
              <a:t>补充现有的自然因素和人为因素监测站部门网络，允许在准连续模式下记录水和大气参数，并将信息在线传输到数据中心。</a:t>
            </a:r>
          </a:p>
          <a:p>
            <a:pPr algn="just"/>
            <a:endParaRPr lang="ru-RU" altLang="ru-RU" sz="1800" dirty="0"/>
          </a:p>
          <a:p>
            <a:pPr algn="just"/>
            <a:r>
              <a:rPr lang="ru-RU" altLang="ru-RU" sz="1800" b="1" dirty="0"/>
              <a:t>科学方向。</a:t>
            </a:r>
            <a:r>
              <a:rPr lang="ru-RU" altLang="ru-RU" sz="1800" dirty="0"/>
              <a:t>将</a:t>
            </a:r>
            <a:r>
              <a:rPr lang="ru-RU" altLang="ru-RU" sz="1800" b="1" dirty="0"/>
              <a:t>现代分子遗传学、数学和信息化方法、技术等</a:t>
            </a:r>
            <a:r>
              <a:rPr lang="ru-RU" altLang="ru-RU" sz="1800" dirty="0"/>
              <a:t>引入现有的贝加尔湖和贝加尔湖自然保护区自然和人为因素监测方法和方案中。</a:t>
            </a:r>
          </a:p>
          <a:p>
            <a:pPr algn="just"/>
            <a:endParaRPr lang="ru-RU" altLang="ru-RU" sz="1800" dirty="0"/>
          </a:p>
          <a:p>
            <a:pPr algn="just"/>
            <a:r>
              <a:rPr altLang="ru-RU" sz="1800" b="1" dirty="0"/>
              <a:t>一体化方向</a:t>
            </a:r>
            <a:r>
              <a:rPr altLang="ru-RU" sz="1800" dirty="0"/>
              <a:t>。计算机和软件升级（伊尔库茨克科教综合体的综合信息和计算网络集体使用中心，伊尔库茨克超级计算机中心）。创建数字环境监测</a:t>
            </a:r>
            <a:r>
              <a:rPr altLang="ru-RU" sz="1800" b="1" dirty="0"/>
              <a:t>信息和平台</a:t>
            </a:r>
            <a:r>
              <a:rPr altLang="ru-RU" sz="1800" dirty="0"/>
              <a:t>，增加用于收集、存储和传输数据的新设备、硬件设施，应用新的处理、解释和预测方法。通过应用新的处理、解释和预测方法来存储和传输数据。引入先进的数字技术：</a:t>
            </a:r>
            <a:r>
              <a:rPr altLang="ru-RU" sz="1800" b="1" dirty="0"/>
              <a:t>端到端、大数据、人工智能、信息建模、智能（认知）数据分析和风险预测等</a:t>
            </a:r>
            <a:r>
              <a:rPr altLang="ru-RU" sz="1800" dirty="0"/>
              <a:t>。</a:t>
            </a:r>
          </a:p>
          <a:p>
            <a:endParaRPr lang="ru-RU" altLang="ru-RU" sz="1900" dirty="0"/>
          </a:p>
          <a:p>
            <a:endParaRPr lang="ru-RU" altLang="ru-RU"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p:cNvPicPr>
          <p:nvPr/>
        </p:nvPicPr>
        <p:blipFill>
          <a:blip r:embed="rId2"/>
          <a:stretch>
            <a:fillRect/>
          </a:stretch>
        </p:blipFill>
        <p:spPr>
          <a:xfrm>
            <a:off x="3182938" y="0"/>
            <a:ext cx="5961062" cy="6840538"/>
          </a:xfrm>
          <a:prstGeom prst="rect">
            <a:avLst/>
          </a:prstGeom>
          <a:noFill/>
          <a:ln w="9525">
            <a:noFill/>
          </a:ln>
        </p:spPr>
      </p:pic>
      <p:sp>
        <p:nvSpPr>
          <p:cNvPr id="55299" name="Заголовок 1"/>
          <p:cNvSpPr>
            <a:spLocks noGrp="1"/>
          </p:cNvSpPr>
          <p:nvPr>
            <p:ph type="title"/>
          </p:nvPr>
        </p:nvSpPr>
        <p:spPr>
          <a:xfrm>
            <a:off x="0" y="4724400"/>
            <a:ext cx="4067175" cy="2127250"/>
          </a:xfrm>
        </p:spPr>
        <p:txBody>
          <a:bodyPr vert="horz" wrap="square" lIns="91440" tIns="45720" rIns="91440" bIns="45720" anchor="ctr" anchorCtr="0"/>
          <a:lstStyle/>
          <a:p>
            <a:pPr>
              <a:buNone/>
            </a:pPr>
            <a:r>
              <a:rPr lang="zh-CN" altLang="en-US" kern="1200" dirty="0">
                <a:latin typeface="+mj-lt"/>
                <a:ea typeface="+mj-ea"/>
                <a:cs typeface="+mj-cs"/>
              </a:rPr>
              <a:t>地图差异</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15888"/>
            <a:ext cx="8229600" cy="649288"/>
          </a:xfrm>
        </p:spPr>
        <p:txBody>
          <a:bodyPr vert="horz" wrap="square" lIns="91440" tIns="45720" rIns="91440" bIns="45720" numCol="1" anchor="ctr" anchorCtr="0" compatLnSpc="1">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ru-RU" sz="4000" b="0" i="0" u="none" strike="noStrike" kern="1200" cap="none" spc="0" normalizeH="0" baseline="0" noProof="0" dirty="0">
                <a:ln>
                  <a:noFill/>
                </a:ln>
                <a:solidFill>
                  <a:schemeClr val="tx2"/>
                </a:solidFill>
                <a:effectLst/>
                <a:uLnTx/>
                <a:uFillTx/>
                <a:latin typeface="+mj-lt"/>
                <a:ea typeface="+mj-ea"/>
                <a:cs typeface="+mj-cs"/>
              </a:rPr>
              <a:t>地图差异</a:t>
            </a:r>
          </a:p>
        </p:txBody>
      </p:sp>
      <p:pic>
        <p:nvPicPr>
          <p:cNvPr id="56323" name="Picture 2"/>
          <p:cNvPicPr>
            <a:picLocks noChangeAspect="1"/>
          </p:cNvPicPr>
          <p:nvPr/>
        </p:nvPicPr>
        <p:blipFill>
          <a:blip r:embed="rId2"/>
          <a:stretch>
            <a:fillRect/>
          </a:stretch>
        </p:blipFill>
        <p:spPr>
          <a:xfrm>
            <a:off x="0" y="908050"/>
            <a:ext cx="9113838" cy="5930900"/>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a:xfrm>
            <a:off x="395288" y="592138"/>
            <a:ext cx="8229600" cy="1066800"/>
          </a:xfrm>
        </p:spPr>
        <p:txBody>
          <a:bodyPr vert="horz" wrap="square" lIns="91440" tIns="45720" rIns="91440" bIns="45720" anchor="ctr" anchorCtr="0"/>
          <a:lstStyle/>
          <a:p>
            <a:pPr>
              <a:buNone/>
            </a:pPr>
            <a:r>
              <a:rPr lang="zh-CN" altLang="en-US" dirty="0"/>
              <a:t>变形设置</a:t>
            </a:r>
          </a:p>
        </p:txBody>
      </p:sp>
      <p:grpSp>
        <p:nvGrpSpPr>
          <p:cNvPr id="57347" name="Группа 6"/>
          <p:cNvGrpSpPr/>
          <p:nvPr/>
        </p:nvGrpSpPr>
        <p:grpSpPr>
          <a:xfrm>
            <a:off x="395288" y="1628775"/>
            <a:ext cx="1315940" cy="647700"/>
            <a:chOff x="395536" y="1628800"/>
            <a:chExt cx="1315937" cy="648072"/>
          </a:xfrm>
        </p:grpSpPr>
        <p:cxnSp>
          <p:nvCxnSpPr>
            <p:cNvPr id="5" name="Прямая со стрелкой 4"/>
            <p:cNvCxnSpPr/>
            <p:nvPr/>
          </p:nvCxnSpPr>
          <p:spPr>
            <a:xfrm flipV="1">
              <a:off x="395536" y="1628800"/>
              <a:ext cx="432048" cy="64807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7370" name="TextBox 5"/>
            <p:cNvSpPr txBox="1"/>
            <p:nvPr/>
          </p:nvSpPr>
          <p:spPr>
            <a:xfrm>
              <a:off x="842795" y="1768170"/>
              <a:ext cx="868678" cy="368512"/>
            </a:xfrm>
            <a:prstGeom prst="rect">
              <a:avLst/>
            </a:prstGeom>
            <a:noFill/>
            <a:ln w="9525">
              <a:noFill/>
            </a:ln>
          </p:spPr>
          <p:txBody>
            <a:bodyPr wrap="none">
              <a:spAutoFit/>
            </a:bodyPr>
            <a:lstStyle/>
            <a:p>
              <a:pPr>
                <a:buNone/>
              </a:pPr>
              <a:r>
                <a:rPr lang="zh-CN" altLang="en-US" dirty="0">
                  <a:latin typeface="Arial" panose="020B0604020202020204" pitchFamily="34" charset="0"/>
                </a:rPr>
                <a:t>点一致</a:t>
              </a:r>
              <a:endParaRPr lang="en-US" altLang="zh-CN" dirty="0">
                <a:latin typeface="Arial" panose="020B0604020202020204" pitchFamily="34" charset="0"/>
              </a:endParaRPr>
            </a:p>
          </p:txBody>
        </p:sp>
      </p:grpSp>
      <p:grpSp>
        <p:nvGrpSpPr>
          <p:cNvPr id="57348" name="Группа 8"/>
          <p:cNvGrpSpPr/>
          <p:nvPr/>
        </p:nvGrpSpPr>
        <p:grpSpPr>
          <a:xfrm>
            <a:off x="395288" y="2708275"/>
            <a:ext cx="1773207" cy="649288"/>
            <a:chOff x="395536" y="1628800"/>
            <a:chExt cx="1772939" cy="648072"/>
          </a:xfrm>
        </p:grpSpPr>
        <p:cxnSp>
          <p:nvCxnSpPr>
            <p:cNvPr id="10" name="Прямая со стрелкой 9"/>
            <p:cNvCxnSpPr/>
            <p:nvPr/>
          </p:nvCxnSpPr>
          <p:spPr>
            <a:xfrm flipV="1">
              <a:off x="395536" y="1628800"/>
              <a:ext cx="432048" cy="6480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7368" name="TextBox 10"/>
            <p:cNvSpPr txBox="1"/>
            <p:nvPr/>
          </p:nvSpPr>
          <p:spPr>
            <a:xfrm>
              <a:off x="842795" y="1768170"/>
              <a:ext cx="1325680" cy="367610"/>
            </a:xfrm>
            <a:prstGeom prst="rect">
              <a:avLst/>
            </a:prstGeom>
            <a:noFill/>
            <a:ln w="9525">
              <a:noFill/>
            </a:ln>
          </p:spPr>
          <p:txBody>
            <a:bodyPr wrap="none">
              <a:spAutoFit/>
            </a:bodyPr>
            <a:lstStyle/>
            <a:p>
              <a:pPr>
                <a:buNone/>
              </a:pPr>
              <a:r>
                <a:rPr lang="zh-CN" altLang="en-US" dirty="0">
                  <a:latin typeface="Arial" panose="020B0604020202020204" pitchFamily="34" charset="0"/>
                </a:rPr>
                <a:t>等高线一致</a:t>
              </a:r>
            </a:p>
          </p:txBody>
        </p:sp>
      </p:grpSp>
      <p:grpSp>
        <p:nvGrpSpPr>
          <p:cNvPr id="57349" name="Группа 11"/>
          <p:cNvGrpSpPr/>
          <p:nvPr/>
        </p:nvGrpSpPr>
        <p:grpSpPr>
          <a:xfrm>
            <a:off x="395288" y="3789363"/>
            <a:ext cx="2230308" cy="647700"/>
            <a:chOff x="395536" y="1628800"/>
            <a:chExt cx="2230461" cy="648072"/>
          </a:xfrm>
        </p:grpSpPr>
        <p:cxnSp>
          <p:nvCxnSpPr>
            <p:cNvPr id="13" name="Прямая со стрелкой 12"/>
            <p:cNvCxnSpPr/>
            <p:nvPr/>
          </p:nvCxnSpPr>
          <p:spPr>
            <a:xfrm flipV="1">
              <a:off x="395536" y="1628800"/>
              <a:ext cx="432048" cy="6480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366" name="TextBox 13"/>
            <p:cNvSpPr txBox="1"/>
            <p:nvPr/>
          </p:nvSpPr>
          <p:spPr>
            <a:xfrm>
              <a:off x="842795" y="1768170"/>
              <a:ext cx="1783202" cy="368512"/>
            </a:xfrm>
            <a:prstGeom prst="rect">
              <a:avLst/>
            </a:prstGeom>
            <a:noFill/>
            <a:ln w="9525">
              <a:noFill/>
            </a:ln>
          </p:spPr>
          <p:txBody>
            <a:bodyPr wrap="none">
              <a:spAutoFit/>
            </a:bodyPr>
            <a:lstStyle/>
            <a:p>
              <a:pPr>
                <a:buNone/>
              </a:pPr>
              <a:r>
                <a:rPr lang="zh-CN" altLang="en-US" dirty="0">
                  <a:latin typeface="Arial" panose="020B0604020202020204" pitchFamily="34" charset="0"/>
                </a:rPr>
                <a:t>等高线连接封闭</a:t>
              </a:r>
            </a:p>
          </p:txBody>
        </p:sp>
      </p:grpSp>
      <p:grpSp>
        <p:nvGrpSpPr>
          <p:cNvPr id="57350" name="Группа 33"/>
          <p:cNvGrpSpPr/>
          <p:nvPr/>
        </p:nvGrpSpPr>
        <p:grpSpPr>
          <a:xfrm>
            <a:off x="3851275" y="1768475"/>
            <a:ext cx="4567238" cy="3397250"/>
            <a:chOff x="3799199" y="1133144"/>
            <a:chExt cx="4567134" cy="3397803"/>
          </a:xfrm>
        </p:grpSpPr>
        <p:sp>
          <p:nvSpPr>
            <p:cNvPr id="8" name="Полилиния 7"/>
            <p:cNvSpPr/>
            <p:nvPr/>
          </p:nvSpPr>
          <p:spPr>
            <a:xfrm>
              <a:off x="3799199" y="1606609"/>
              <a:ext cx="2029033" cy="1689162"/>
            </a:xfrm>
            <a:custGeom>
              <a:avLst/>
              <a:gdLst>
                <a:gd name="connsiteX0" fmla="*/ 20771 w 2029033"/>
                <a:gd name="connsiteY0" fmla="*/ 0 h 1689162"/>
                <a:gd name="connsiteX1" fmla="*/ 123321 w 2029033"/>
                <a:gd name="connsiteY1" fmla="*/ 598206 h 1689162"/>
                <a:gd name="connsiteX2" fmla="*/ 960808 w 2029033"/>
                <a:gd name="connsiteY2" fmla="*/ 940038 h 1689162"/>
                <a:gd name="connsiteX3" fmla="*/ 1277003 w 2029033"/>
                <a:gd name="connsiteY3" fmla="*/ 1598064 h 1689162"/>
                <a:gd name="connsiteX4" fmla="*/ 2029033 w 2029033"/>
                <a:gd name="connsiteY4" fmla="*/ 1683522 h 1689162"/>
                <a:gd name="connsiteX5" fmla="*/ 2029033 w 2029033"/>
                <a:gd name="connsiteY5" fmla="*/ 1683522 h 168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9033" h="1689162">
                  <a:moveTo>
                    <a:pt x="20771" y="0"/>
                  </a:moveTo>
                  <a:cubicBezTo>
                    <a:pt x="-6291" y="220766"/>
                    <a:pt x="-33352" y="441533"/>
                    <a:pt x="123321" y="598206"/>
                  </a:cubicBezTo>
                  <a:cubicBezTo>
                    <a:pt x="279994" y="754879"/>
                    <a:pt x="768528" y="773395"/>
                    <a:pt x="960808" y="940038"/>
                  </a:cubicBezTo>
                  <a:cubicBezTo>
                    <a:pt x="1153088" y="1106681"/>
                    <a:pt x="1098966" y="1474150"/>
                    <a:pt x="1277003" y="1598064"/>
                  </a:cubicBezTo>
                  <a:cubicBezTo>
                    <a:pt x="1455041" y="1721978"/>
                    <a:pt x="2029033" y="1683522"/>
                    <a:pt x="2029033" y="1683522"/>
                  </a:cubicBezTo>
                  <a:lnTo>
                    <a:pt x="2029033" y="1683522"/>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Полилиния 14"/>
            <p:cNvSpPr/>
            <p:nvPr/>
          </p:nvSpPr>
          <p:spPr>
            <a:xfrm>
              <a:off x="4265494" y="1133144"/>
              <a:ext cx="2229310" cy="1792252"/>
            </a:xfrm>
            <a:custGeom>
              <a:avLst/>
              <a:gdLst>
                <a:gd name="connsiteX0" fmla="*/ 24495 w 2229310"/>
                <a:gd name="connsiteY0" fmla="*/ 0 h 1677710"/>
                <a:gd name="connsiteX1" fmla="*/ 135590 w 2229310"/>
                <a:gd name="connsiteY1" fmla="*/ 461473 h 1677710"/>
                <a:gd name="connsiteX2" fmla="*/ 1067082 w 2229310"/>
                <a:gd name="connsiteY2" fmla="*/ 769121 h 1677710"/>
                <a:gd name="connsiteX3" fmla="*/ 1374730 w 2229310"/>
                <a:gd name="connsiteY3" fmla="*/ 1367327 h 1677710"/>
                <a:gd name="connsiteX4" fmla="*/ 2007119 w 2229310"/>
                <a:gd name="connsiteY4" fmla="*/ 1640793 h 1677710"/>
                <a:gd name="connsiteX5" fmla="*/ 2229310 w 2229310"/>
                <a:gd name="connsiteY5" fmla="*/ 1674976 h 167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9310" h="1677710">
                  <a:moveTo>
                    <a:pt x="24495" y="0"/>
                  </a:moveTo>
                  <a:cubicBezTo>
                    <a:pt x="-6840" y="166643"/>
                    <a:pt x="-38175" y="333286"/>
                    <a:pt x="135590" y="461473"/>
                  </a:cubicBezTo>
                  <a:cubicBezTo>
                    <a:pt x="309355" y="589660"/>
                    <a:pt x="860559" y="618145"/>
                    <a:pt x="1067082" y="769121"/>
                  </a:cubicBezTo>
                  <a:cubicBezTo>
                    <a:pt x="1273605" y="920097"/>
                    <a:pt x="1218057" y="1222048"/>
                    <a:pt x="1374730" y="1367327"/>
                  </a:cubicBezTo>
                  <a:cubicBezTo>
                    <a:pt x="1531403" y="1512606"/>
                    <a:pt x="1864689" y="1589518"/>
                    <a:pt x="2007119" y="1640793"/>
                  </a:cubicBezTo>
                  <a:cubicBezTo>
                    <a:pt x="2149549" y="1692068"/>
                    <a:pt x="2229310" y="1674976"/>
                    <a:pt x="2229310" y="1674976"/>
                  </a:cubicBezTo>
                </a:path>
              </a:pathLst>
            </a:custGeom>
            <a:noFill/>
            <a:ln>
              <a:solidFill>
                <a:srgbClr val="D83C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7" name="Прямая со стрелкой 16"/>
            <p:cNvCxnSpPr/>
            <p:nvPr/>
          </p:nvCxnSpPr>
          <p:spPr>
            <a:xfrm flipV="1">
              <a:off x="3808888" y="1133144"/>
              <a:ext cx="478564" cy="4956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5828232" y="2925396"/>
              <a:ext cx="666572" cy="37329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Полилиния 22"/>
            <p:cNvSpPr/>
            <p:nvPr/>
          </p:nvSpPr>
          <p:spPr>
            <a:xfrm>
              <a:off x="6477712" y="2726108"/>
              <a:ext cx="744730" cy="564023"/>
            </a:xfrm>
            <a:custGeom>
              <a:avLst/>
              <a:gdLst>
                <a:gd name="connsiteX0" fmla="*/ 0 w 744730"/>
                <a:gd name="connsiteY0" fmla="*/ 222191 h 564023"/>
                <a:gd name="connsiteX1" fmla="*/ 222191 w 744730"/>
                <a:gd name="connsiteY1" fmla="*/ 282012 h 564023"/>
                <a:gd name="connsiteX2" fmla="*/ 418744 w 744730"/>
                <a:gd name="connsiteY2" fmla="*/ 0 h 564023"/>
                <a:gd name="connsiteX3" fmla="*/ 743484 w 744730"/>
                <a:gd name="connsiteY3" fmla="*/ 282012 h 564023"/>
                <a:gd name="connsiteX4" fmla="*/ 290557 w 744730"/>
                <a:gd name="connsiteY4" fmla="*/ 418744 h 564023"/>
                <a:gd name="connsiteX5" fmla="*/ 410198 w 744730"/>
                <a:gd name="connsiteY5" fmla="*/ 564023 h 564023"/>
                <a:gd name="connsiteX6" fmla="*/ 410198 w 744730"/>
                <a:gd name="connsiteY6" fmla="*/ 564023 h 56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730" h="564023">
                  <a:moveTo>
                    <a:pt x="0" y="222191"/>
                  </a:moveTo>
                  <a:cubicBezTo>
                    <a:pt x="76200" y="270617"/>
                    <a:pt x="152400" y="319044"/>
                    <a:pt x="222191" y="282012"/>
                  </a:cubicBezTo>
                  <a:cubicBezTo>
                    <a:pt x="291982" y="244980"/>
                    <a:pt x="331862" y="0"/>
                    <a:pt x="418744" y="0"/>
                  </a:cubicBezTo>
                  <a:cubicBezTo>
                    <a:pt x="505626" y="0"/>
                    <a:pt x="764849" y="212221"/>
                    <a:pt x="743484" y="282012"/>
                  </a:cubicBezTo>
                  <a:cubicBezTo>
                    <a:pt x="722119" y="351803"/>
                    <a:pt x="346105" y="371742"/>
                    <a:pt x="290557" y="418744"/>
                  </a:cubicBezTo>
                  <a:cubicBezTo>
                    <a:pt x="235009" y="465746"/>
                    <a:pt x="410198" y="564023"/>
                    <a:pt x="410198" y="564023"/>
                  </a:cubicBezTo>
                  <a:lnTo>
                    <a:pt x="410198" y="56402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Полилиния 23"/>
            <p:cNvSpPr/>
            <p:nvPr/>
          </p:nvSpPr>
          <p:spPr>
            <a:xfrm>
              <a:off x="5845323" y="3271900"/>
              <a:ext cx="692210" cy="496795"/>
            </a:xfrm>
            <a:custGeom>
              <a:avLst/>
              <a:gdLst>
                <a:gd name="connsiteX0" fmla="*/ 0 w 692210"/>
                <a:gd name="connsiteY0" fmla="*/ 26777 h 496795"/>
                <a:gd name="connsiteX1" fmla="*/ 213645 w 692210"/>
                <a:gd name="connsiteY1" fmla="*/ 43868 h 496795"/>
                <a:gd name="connsiteX2" fmla="*/ 196554 w 692210"/>
                <a:gd name="connsiteY2" fmla="*/ 436975 h 496795"/>
                <a:gd name="connsiteX3" fmla="*/ 572569 w 692210"/>
                <a:gd name="connsiteY3" fmla="*/ 394246 h 496795"/>
                <a:gd name="connsiteX4" fmla="*/ 692210 w 692210"/>
                <a:gd name="connsiteY4" fmla="*/ 496795 h 49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10" h="496795">
                  <a:moveTo>
                    <a:pt x="0" y="26777"/>
                  </a:moveTo>
                  <a:cubicBezTo>
                    <a:pt x="90443" y="1139"/>
                    <a:pt x="180886" y="-24498"/>
                    <a:pt x="213645" y="43868"/>
                  </a:cubicBezTo>
                  <a:cubicBezTo>
                    <a:pt x="246404" y="112234"/>
                    <a:pt x="136733" y="378579"/>
                    <a:pt x="196554" y="436975"/>
                  </a:cubicBezTo>
                  <a:cubicBezTo>
                    <a:pt x="256375" y="495371"/>
                    <a:pt x="489960" y="384276"/>
                    <a:pt x="572569" y="394246"/>
                  </a:cubicBezTo>
                  <a:cubicBezTo>
                    <a:pt x="655178" y="404216"/>
                    <a:pt x="673694" y="450505"/>
                    <a:pt x="692210" y="4967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cxnSp>
          <p:nvCxnSpPr>
            <p:cNvPr id="26" name="Прямая со стрелкой 25"/>
            <p:cNvCxnSpPr>
              <a:stCxn id="24" idx="4"/>
            </p:cNvCxnSpPr>
            <p:nvPr/>
          </p:nvCxnSpPr>
          <p:spPr>
            <a:xfrm flipV="1">
              <a:off x="6537533" y="3290131"/>
              <a:ext cx="333286" cy="4785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24" idx="2"/>
            </p:cNvCxnSpPr>
            <p:nvPr/>
          </p:nvCxnSpPr>
          <p:spPr>
            <a:xfrm flipV="1">
              <a:off x="6041877" y="2848290"/>
              <a:ext cx="1050403" cy="8605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Полилиния 29"/>
            <p:cNvSpPr/>
            <p:nvPr/>
          </p:nvSpPr>
          <p:spPr>
            <a:xfrm>
              <a:off x="6879364" y="3281585"/>
              <a:ext cx="1486969" cy="709301"/>
            </a:xfrm>
            <a:custGeom>
              <a:avLst/>
              <a:gdLst>
                <a:gd name="connsiteX0" fmla="*/ 0 w 1486969"/>
                <a:gd name="connsiteY0" fmla="*/ 0 h 709301"/>
                <a:gd name="connsiteX1" fmla="*/ 290557 w 1486969"/>
                <a:gd name="connsiteY1" fmla="*/ 136733 h 709301"/>
                <a:gd name="connsiteX2" fmla="*/ 957129 w 1486969"/>
                <a:gd name="connsiteY2" fmla="*/ 247828 h 709301"/>
                <a:gd name="connsiteX3" fmla="*/ 1486969 w 1486969"/>
                <a:gd name="connsiteY3" fmla="*/ 709301 h 709301"/>
                <a:gd name="connsiteX4" fmla="*/ 1486969 w 1486969"/>
                <a:gd name="connsiteY4" fmla="*/ 709301 h 709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969" h="709301">
                  <a:moveTo>
                    <a:pt x="0" y="0"/>
                  </a:moveTo>
                  <a:cubicBezTo>
                    <a:pt x="65518" y="47714"/>
                    <a:pt x="131036" y="95428"/>
                    <a:pt x="290557" y="136733"/>
                  </a:cubicBezTo>
                  <a:cubicBezTo>
                    <a:pt x="450079" y="178038"/>
                    <a:pt x="757727" y="152400"/>
                    <a:pt x="957129" y="247828"/>
                  </a:cubicBezTo>
                  <a:cubicBezTo>
                    <a:pt x="1156531" y="343256"/>
                    <a:pt x="1486969" y="709301"/>
                    <a:pt x="1486969" y="709301"/>
                  </a:cubicBezTo>
                  <a:lnTo>
                    <a:pt x="1486969" y="709301"/>
                  </a:lnTo>
                </a:path>
              </a:pathLst>
            </a:custGeom>
            <a:noFill/>
            <a:ln>
              <a:solidFill>
                <a:srgbClr val="D83C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Полилиния 30"/>
            <p:cNvSpPr/>
            <p:nvPr/>
          </p:nvSpPr>
          <p:spPr>
            <a:xfrm>
              <a:off x="6528987" y="3751604"/>
              <a:ext cx="1469326" cy="779343"/>
            </a:xfrm>
            <a:custGeom>
              <a:avLst/>
              <a:gdLst>
                <a:gd name="connsiteX0" fmla="*/ 0 w 1469326"/>
                <a:gd name="connsiteY0" fmla="*/ 0 h 779343"/>
                <a:gd name="connsiteX1" fmla="*/ 230736 w 1469326"/>
                <a:gd name="connsiteY1" fmla="*/ 196553 h 779343"/>
                <a:gd name="connsiteX2" fmla="*/ 726392 w 1469326"/>
                <a:gd name="connsiteY2" fmla="*/ 273465 h 779343"/>
                <a:gd name="connsiteX3" fmla="*/ 1401510 w 1469326"/>
                <a:gd name="connsiteY3" fmla="*/ 734938 h 779343"/>
                <a:gd name="connsiteX4" fmla="*/ 1410056 w 1469326"/>
                <a:gd name="connsiteY4" fmla="*/ 734938 h 779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326" h="779343">
                  <a:moveTo>
                    <a:pt x="0" y="0"/>
                  </a:moveTo>
                  <a:cubicBezTo>
                    <a:pt x="54835" y="75488"/>
                    <a:pt x="109671" y="150976"/>
                    <a:pt x="230736" y="196553"/>
                  </a:cubicBezTo>
                  <a:cubicBezTo>
                    <a:pt x="351801" y="242130"/>
                    <a:pt x="531263" y="183734"/>
                    <a:pt x="726392" y="273465"/>
                  </a:cubicBezTo>
                  <a:cubicBezTo>
                    <a:pt x="921521" y="363196"/>
                    <a:pt x="1287566" y="658026"/>
                    <a:pt x="1401510" y="734938"/>
                  </a:cubicBezTo>
                  <a:cubicBezTo>
                    <a:pt x="1515454" y="811850"/>
                    <a:pt x="1462755" y="773394"/>
                    <a:pt x="1410056" y="734938"/>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cxnSp>
          <p:nvCxnSpPr>
            <p:cNvPr id="33" name="Прямая со стрелкой 32"/>
            <p:cNvCxnSpPr/>
            <p:nvPr/>
          </p:nvCxnSpPr>
          <p:spPr>
            <a:xfrm flipV="1">
              <a:off x="7998313" y="3990886"/>
              <a:ext cx="368020" cy="54006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36" name="Прямая со стрелкой 35"/>
          <p:cNvCxnSpPr>
            <a:endCxn id="15" idx="2"/>
          </p:cNvCxnSpPr>
          <p:nvPr/>
        </p:nvCxnSpPr>
        <p:spPr>
          <a:xfrm flipV="1">
            <a:off x="4787900" y="2589213"/>
            <a:ext cx="596900" cy="5984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V="1">
            <a:off x="3984625" y="2351088"/>
            <a:ext cx="587375" cy="4778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endCxn id="15" idx="3"/>
          </p:cNvCxnSpPr>
          <p:nvPr/>
        </p:nvCxnSpPr>
        <p:spPr>
          <a:xfrm flipV="1">
            <a:off x="5111750" y="3228975"/>
            <a:ext cx="581025" cy="5715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22" presetClass="entr" presetSubtype="4"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a:xfrm>
            <a:off x="417513" y="377825"/>
            <a:ext cx="8229600" cy="1066800"/>
          </a:xfrm>
        </p:spPr>
        <p:txBody>
          <a:bodyPr vert="horz" wrap="square" lIns="91440" tIns="45720" rIns="91440" bIns="45720" anchor="ctr" anchorCtr="0"/>
          <a:lstStyle/>
          <a:p>
            <a:pPr>
              <a:buNone/>
            </a:pPr>
            <a:r>
              <a:rPr lang="zh-CN" altLang="en-US" sz="3200" dirty="0"/>
              <a:t>等高线点之间的一致</a:t>
            </a:r>
          </a:p>
        </p:txBody>
      </p:sp>
      <p:sp>
        <p:nvSpPr>
          <p:cNvPr id="58371" name="Объект 99"/>
          <p:cNvSpPr>
            <a:spLocks noGrp="1"/>
          </p:cNvSpPr>
          <p:nvPr>
            <p:ph idx="1"/>
          </p:nvPr>
        </p:nvSpPr>
        <p:spPr>
          <a:xfrm>
            <a:off x="1751965" y="5589905"/>
            <a:ext cx="7284085" cy="668020"/>
          </a:xfrm>
        </p:spPr>
        <p:txBody>
          <a:bodyPr vert="horz" wrap="square" lIns="91440" tIns="45720" rIns="91440" bIns="45720" anchor="t" anchorCtr="0"/>
          <a:lstStyle/>
          <a:p>
            <a:pPr marL="0" indent="0">
              <a:buNone/>
            </a:pPr>
            <a:r>
              <a:rPr lang="zh-CN" altLang="en-US" sz="2400" dirty="0"/>
              <a:t>如果错误</a:t>
            </a:r>
            <a:r>
              <a:rPr lang="en-US" altLang="zh-CN" sz="2400" dirty="0"/>
              <a:t>– </a:t>
            </a:r>
            <a:r>
              <a:rPr lang="zh-CN" altLang="en-US" sz="2400" dirty="0"/>
              <a:t>添加联系</a:t>
            </a:r>
            <a:r>
              <a:rPr lang="en-US" altLang="zh-CN" sz="2400" dirty="0"/>
              <a:t> (p(s’) </a:t>
            </a:r>
            <a:r>
              <a:rPr lang="en-US" altLang="zh-CN" sz="2400" dirty="0">
                <a:sym typeface="Symbol" panose="05050102010706020507" pitchFamily="18" charset="2"/>
              </a:rPr>
              <a:t></a:t>
            </a:r>
            <a:r>
              <a:rPr lang="en-US" altLang="zh-CN" sz="2400" dirty="0"/>
              <a:t> d(t”)) </a:t>
            </a:r>
          </a:p>
        </p:txBody>
      </p:sp>
      <p:grpSp>
        <p:nvGrpSpPr>
          <p:cNvPr id="58372" name="Группа 100"/>
          <p:cNvGrpSpPr/>
          <p:nvPr/>
        </p:nvGrpSpPr>
        <p:grpSpPr>
          <a:xfrm>
            <a:off x="798513" y="1333500"/>
            <a:ext cx="6851650" cy="1673225"/>
            <a:chOff x="797578" y="1526250"/>
            <a:chExt cx="6850746" cy="1674023"/>
          </a:xfrm>
        </p:grpSpPr>
        <p:sp>
          <p:nvSpPr>
            <p:cNvPr id="58398" name="TextBox 7"/>
            <p:cNvSpPr txBox="1"/>
            <p:nvPr/>
          </p:nvSpPr>
          <p:spPr>
            <a:xfrm>
              <a:off x="6120725" y="1526250"/>
              <a:ext cx="524503" cy="369332"/>
            </a:xfrm>
            <a:prstGeom prst="rect">
              <a:avLst/>
            </a:prstGeom>
            <a:noFill/>
            <a:ln w="9525">
              <a:noFill/>
            </a:ln>
          </p:spPr>
          <p:txBody>
            <a:bodyPr wrap="none">
              <a:spAutoFit/>
            </a:bodyPr>
            <a:lstStyle/>
            <a:p>
              <a:pPr>
                <a:buNone/>
              </a:pPr>
              <a:r>
                <a:rPr lang="en-US" altLang="zh-CN" dirty="0">
                  <a:latin typeface="Arial" panose="020B0604020202020204" pitchFamily="34" charset="0"/>
                </a:rPr>
                <a:t>d(t)</a:t>
              </a:r>
            </a:p>
          </p:txBody>
        </p:sp>
        <p:sp>
          <p:nvSpPr>
            <p:cNvPr id="58399" name="TextBox 8"/>
            <p:cNvSpPr txBox="1"/>
            <p:nvPr/>
          </p:nvSpPr>
          <p:spPr>
            <a:xfrm>
              <a:off x="797578" y="1597424"/>
              <a:ext cx="494046" cy="369332"/>
            </a:xfrm>
            <a:prstGeom prst="rect">
              <a:avLst/>
            </a:prstGeom>
            <a:noFill/>
            <a:ln w="9525">
              <a:noFill/>
            </a:ln>
          </p:spPr>
          <p:txBody>
            <a:bodyPr wrap="none">
              <a:spAutoFit/>
            </a:bodyPr>
            <a:lstStyle/>
            <a:p>
              <a:pPr>
                <a:buNone/>
              </a:pPr>
              <a:r>
                <a:rPr lang="en-US" altLang="zh-CN" dirty="0">
                  <a:latin typeface="Arial" panose="020B0604020202020204" pitchFamily="34" charset="0"/>
                </a:rPr>
                <a:t>t=0</a:t>
              </a:r>
            </a:p>
          </p:txBody>
        </p:sp>
        <p:sp>
          <p:nvSpPr>
            <p:cNvPr id="58400" name="TextBox 9"/>
            <p:cNvSpPr txBox="1"/>
            <p:nvPr/>
          </p:nvSpPr>
          <p:spPr>
            <a:xfrm>
              <a:off x="7154278" y="1638056"/>
              <a:ext cx="494046" cy="369332"/>
            </a:xfrm>
            <a:prstGeom prst="rect">
              <a:avLst/>
            </a:prstGeom>
            <a:noFill/>
            <a:ln w="9525">
              <a:noFill/>
            </a:ln>
          </p:spPr>
          <p:txBody>
            <a:bodyPr wrap="none">
              <a:spAutoFit/>
            </a:bodyPr>
            <a:lstStyle/>
            <a:p>
              <a:pPr>
                <a:buNone/>
              </a:pPr>
              <a:r>
                <a:rPr lang="en-US" altLang="zh-CN" dirty="0">
                  <a:latin typeface="Arial" panose="020B0604020202020204" pitchFamily="34" charset="0"/>
                </a:rPr>
                <a:t>t=1</a:t>
              </a:r>
            </a:p>
          </p:txBody>
        </p:sp>
        <p:sp>
          <p:nvSpPr>
            <p:cNvPr id="58401" name="TextBox 10"/>
            <p:cNvSpPr txBox="1"/>
            <p:nvPr/>
          </p:nvSpPr>
          <p:spPr>
            <a:xfrm>
              <a:off x="1191274" y="2788711"/>
              <a:ext cx="506870" cy="369332"/>
            </a:xfrm>
            <a:prstGeom prst="rect">
              <a:avLst/>
            </a:prstGeom>
            <a:noFill/>
            <a:ln w="9525">
              <a:noFill/>
            </a:ln>
          </p:spPr>
          <p:txBody>
            <a:bodyPr wrap="none">
              <a:spAutoFit/>
            </a:bodyPr>
            <a:lstStyle/>
            <a:p>
              <a:pPr>
                <a:buNone/>
              </a:pPr>
              <a:r>
                <a:rPr lang="en-US" altLang="zh-CN" dirty="0">
                  <a:latin typeface="Arial" panose="020B0604020202020204" pitchFamily="34" charset="0"/>
                </a:rPr>
                <a:t>s=0</a:t>
              </a:r>
            </a:p>
          </p:txBody>
        </p:sp>
        <p:sp>
          <p:nvSpPr>
            <p:cNvPr id="58402" name="TextBox 11"/>
            <p:cNvSpPr txBox="1"/>
            <p:nvPr/>
          </p:nvSpPr>
          <p:spPr>
            <a:xfrm>
              <a:off x="6467033" y="2788711"/>
              <a:ext cx="506870" cy="369332"/>
            </a:xfrm>
            <a:prstGeom prst="rect">
              <a:avLst/>
            </a:prstGeom>
            <a:noFill/>
            <a:ln w="9525">
              <a:noFill/>
            </a:ln>
          </p:spPr>
          <p:txBody>
            <a:bodyPr wrap="none">
              <a:spAutoFit/>
            </a:bodyPr>
            <a:lstStyle/>
            <a:p>
              <a:pPr>
                <a:buNone/>
              </a:pPr>
              <a:r>
                <a:rPr lang="en-US" altLang="zh-CN" dirty="0">
                  <a:latin typeface="Arial" panose="020B0604020202020204" pitchFamily="34" charset="0"/>
                </a:rPr>
                <a:t>s=1</a:t>
              </a:r>
            </a:p>
          </p:txBody>
        </p:sp>
        <p:sp>
          <p:nvSpPr>
            <p:cNvPr id="58403" name="TextBox 12"/>
            <p:cNvSpPr txBox="1"/>
            <p:nvPr/>
          </p:nvSpPr>
          <p:spPr>
            <a:xfrm>
              <a:off x="5066046" y="2830941"/>
              <a:ext cx="537327" cy="369332"/>
            </a:xfrm>
            <a:prstGeom prst="rect">
              <a:avLst/>
            </a:prstGeom>
            <a:noFill/>
            <a:ln w="9525">
              <a:noFill/>
            </a:ln>
          </p:spPr>
          <p:txBody>
            <a:bodyPr wrap="none">
              <a:spAutoFit/>
            </a:bodyPr>
            <a:lstStyle/>
            <a:p>
              <a:pPr>
                <a:buNone/>
              </a:pPr>
              <a:r>
                <a:rPr lang="en-US" altLang="zh-CN" dirty="0">
                  <a:latin typeface="Arial" panose="020B0604020202020204" pitchFamily="34" charset="0"/>
                </a:rPr>
                <a:t>p(s)</a:t>
              </a:r>
            </a:p>
          </p:txBody>
        </p:sp>
        <p:cxnSp>
          <p:nvCxnSpPr>
            <p:cNvPr id="15" name="Прямая со стрелкой 14"/>
            <p:cNvCxnSpPr>
              <a:stCxn id="5" idx="1"/>
            </p:cNvCxnSpPr>
            <p:nvPr/>
          </p:nvCxnSpPr>
          <p:spPr>
            <a:xfrm flipH="1" flipV="1">
              <a:off x="1969702" y="1638056"/>
              <a:ext cx="108862" cy="70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5" idx="2"/>
            </p:cNvCxnSpPr>
            <p:nvPr/>
          </p:nvCxnSpPr>
          <p:spPr>
            <a:xfrm flipV="1">
              <a:off x="2924598" y="1526250"/>
              <a:ext cx="53216" cy="754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2545766" y="1556792"/>
              <a:ext cx="0" cy="690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V="1">
              <a:off x="4417974" y="1638056"/>
              <a:ext cx="226034" cy="7880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V="1">
              <a:off x="4850022" y="1710916"/>
              <a:ext cx="298042" cy="8138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V="1">
              <a:off x="5334709" y="1838007"/>
              <a:ext cx="379409"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endCxn id="4" idx="6"/>
            </p:cNvCxnSpPr>
            <p:nvPr/>
          </p:nvCxnSpPr>
          <p:spPr>
            <a:xfrm flipV="1">
              <a:off x="5786126" y="1990278"/>
              <a:ext cx="437149" cy="840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8411" name="Группа 49"/>
            <p:cNvGrpSpPr/>
            <p:nvPr/>
          </p:nvGrpSpPr>
          <p:grpSpPr>
            <a:xfrm>
              <a:off x="3203848" y="1638056"/>
              <a:ext cx="929378" cy="1121344"/>
              <a:chOff x="3203848" y="1638056"/>
              <a:chExt cx="929378" cy="1121344"/>
            </a:xfrm>
          </p:grpSpPr>
          <p:cxnSp>
            <p:nvCxnSpPr>
              <p:cNvPr id="34" name="Прямая со стрелкой 33"/>
              <p:cNvCxnSpPr/>
              <p:nvPr/>
            </p:nvCxnSpPr>
            <p:spPr>
              <a:xfrm flipV="1">
                <a:off x="4133226" y="1903542"/>
                <a:ext cx="0" cy="517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endCxn id="4" idx="3"/>
              </p:cNvCxnSpPr>
              <p:nvPr/>
            </p:nvCxnSpPr>
            <p:spPr>
              <a:xfrm flipV="1">
                <a:off x="3851817" y="2007370"/>
                <a:ext cx="89731" cy="4032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V="1">
                <a:off x="3635896" y="1895582"/>
                <a:ext cx="144016" cy="629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flipV="1">
                <a:off x="3203848" y="1638056"/>
                <a:ext cx="216024" cy="8867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stCxn id="5" idx="3"/>
              </p:cNvCxnSpPr>
              <p:nvPr/>
            </p:nvCxnSpPr>
            <p:spPr>
              <a:xfrm flipV="1">
                <a:off x="3437346" y="1710916"/>
                <a:ext cx="198550" cy="10484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8412" name="Группа 2"/>
            <p:cNvGrpSpPr/>
            <p:nvPr/>
          </p:nvGrpSpPr>
          <p:grpSpPr>
            <a:xfrm>
              <a:off x="1249622" y="1556792"/>
              <a:ext cx="5767209" cy="1242529"/>
              <a:chOff x="1187865" y="5164009"/>
              <a:chExt cx="5767209" cy="1242529"/>
            </a:xfrm>
          </p:grpSpPr>
          <p:sp>
            <p:nvSpPr>
              <p:cNvPr id="4" name="Полилиния 3"/>
              <p:cNvSpPr/>
              <p:nvPr/>
            </p:nvSpPr>
            <p:spPr>
              <a:xfrm>
                <a:off x="1187865" y="5164009"/>
                <a:ext cx="5767209" cy="450596"/>
              </a:xfrm>
              <a:custGeom>
                <a:avLst/>
                <a:gdLst>
                  <a:gd name="connsiteX0" fmla="*/ 0 w 5767209"/>
                  <a:gd name="connsiteY0" fmla="*/ 442032 h 450596"/>
                  <a:gd name="connsiteX1" fmla="*/ 974221 w 5767209"/>
                  <a:gd name="connsiteY1" fmla="*/ 31834 h 450596"/>
                  <a:gd name="connsiteX2" fmla="*/ 2298819 w 5767209"/>
                  <a:gd name="connsiteY2" fmla="*/ 74563 h 450596"/>
                  <a:gd name="connsiteX3" fmla="*/ 2691926 w 5767209"/>
                  <a:gd name="connsiteY3" fmla="*/ 450578 h 450596"/>
                  <a:gd name="connsiteX4" fmla="*/ 3221765 w 5767209"/>
                  <a:gd name="connsiteY4" fmla="*/ 91655 h 450596"/>
                  <a:gd name="connsiteX5" fmla="*/ 4349810 w 5767209"/>
                  <a:gd name="connsiteY5" fmla="*/ 211296 h 450596"/>
                  <a:gd name="connsiteX6" fmla="*/ 4973653 w 5767209"/>
                  <a:gd name="connsiteY6" fmla="*/ 433486 h 450596"/>
                  <a:gd name="connsiteX7" fmla="*/ 5700045 w 5767209"/>
                  <a:gd name="connsiteY7" fmla="*/ 288208 h 450596"/>
                  <a:gd name="connsiteX8" fmla="*/ 5691499 w 5767209"/>
                  <a:gd name="connsiteY8" fmla="*/ 288208 h 45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7209" h="450596">
                    <a:moveTo>
                      <a:pt x="0" y="442032"/>
                    </a:moveTo>
                    <a:cubicBezTo>
                      <a:pt x="295542" y="267555"/>
                      <a:pt x="591085" y="93079"/>
                      <a:pt x="974221" y="31834"/>
                    </a:cubicBezTo>
                    <a:cubicBezTo>
                      <a:pt x="1357357" y="-29411"/>
                      <a:pt x="2012535" y="4772"/>
                      <a:pt x="2298819" y="74563"/>
                    </a:cubicBezTo>
                    <a:cubicBezTo>
                      <a:pt x="2585103" y="144354"/>
                      <a:pt x="2538102" y="447729"/>
                      <a:pt x="2691926" y="450578"/>
                    </a:cubicBezTo>
                    <a:cubicBezTo>
                      <a:pt x="2845750" y="453427"/>
                      <a:pt x="2945451" y="131535"/>
                      <a:pt x="3221765" y="91655"/>
                    </a:cubicBezTo>
                    <a:cubicBezTo>
                      <a:pt x="3498079" y="51775"/>
                      <a:pt x="4057829" y="154324"/>
                      <a:pt x="4349810" y="211296"/>
                    </a:cubicBezTo>
                    <a:cubicBezTo>
                      <a:pt x="4641791" y="268268"/>
                      <a:pt x="4748614" y="420667"/>
                      <a:pt x="4973653" y="433486"/>
                    </a:cubicBezTo>
                    <a:cubicBezTo>
                      <a:pt x="5198692" y="446305"/>
                      <a:pt x="5580404" y="312421"/>
                      <a:pt x="5700045" y="288208"/>
                    </a:cubicBezTo>
                    <a:cubicBezTo>
                      <a:pt x="5819686" y="263995"/>
                      <a:pt x="5755592" y="276101"/>
                      <a:pt x="5691499" y="288208"/>
                    </a:cubicBezTo>
                  </a:path>
                </a:pathLst>
              </a:custGeom>
              <a:noFill/>
              <a:ln>
                <a:solidFill>
                  <a:srgbClr val="D83C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5" name="Полилиния 4"/>
              <p:cNvSpPr/>
              <p:nvPr/>
            </p:nvSpPr>
            <p:spPr>
              <a:xfrm>
                <a:off x="1401510" y="5857516"/>
                <a:ext cx="4948015" cy="549022"/>
              </a:xfrm>
              <a:custGeom>
                <a:avLst/>
                <a:gdLst>
                  <a:gd name="connsiteX0" fmla="*/ 0 w 4948015"/>
                  <a:gd name="connsiteY0" fmla="*/ 432189 h 549022"/>
                  <a:gd name="connsiteX1" fmla="*/ 615297 w 4948015"/>
                  <a:gd name="connsiteY1" fmla="*/ 90357 h 549022"/>
                  <a:gd name="connsiteX2" fmla="*/ 1461331 w 4948015"/>
                  <a:gd name="connsiteY2" fmla="*/ 30536 h 549022"/>
                  <a:gd name="connsiteX3" fmla="*/ 1974079 w 4948015"/>
                  <a:gd name="connsiteY3" fmla="*/ 509101 h 549022"/>
                  <a:gd name="connsiteX4" fmla="*/ 2298819 w 4948015"/>
                  <a:gd name="connsiteY4" fmla="*/ 175815 h 549022"/>
                  <a:gd name="connsiteX5" fmla="*/ 3255948 w 4948015"/>
                  <a:gd name="connsiteY5" fmla="*/ 235635 h 549022"/>
                  <a:gd name="connsiteX6" fmla="*/ 4153256 w 4948015"/>
                  <a:gd name="connsiteY6" fmla="*/ 543284 h 549022"/>
                  <a:gd name="connsiteX7" fmla="*/ 4948015 w 4948015"/>
                  <a:gd name="connsiteY7" fmla="*/ 406551 h 54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8015" h="549022">
                    <a:moveTo>
                      <a:pt x="0" y="432189"/>
                    </a:moveTo>
                    <a:cubicBezTo>
                      <a:pt x="185871" y="294744"/>
                      <a:pt x="371742" y="157299"/>
                      <a:pt x="615297" y="90357"/>
                    </a:cubicBezTo>
                    <a:cubicBezTo>
                      <a:pt x="858852" y="23415"/>
                      <a:pt x="1234867" y="-39255"/>
                      <a:pt x="1461331" y="30536"/>
                    </a:cubicBezTo>
                    <a:cubicBezTo>
                      <a:pt x="1687795" y="100327"/>
                      <a:pt x="1834498" y="484888"/>
                      <a:pt x="1974079" y="509101"/>
                    </a:cubicBezTo>
                    <a:cubicBezTo>
                      <a:pt x="2113660" y="533314"/>
                      <a:pt x="2085174" y="221393"/>
                      <a:pt x="2298819" y="175815"/>
                    </a:cubicBezTo>
                    <a:cubicBezTo>
                      <a:pt x="2512464" y="130237"/>
                      <a:pt x="2946875" y="174390"/>
                      <a:pt x="3255948" y="235635"/>
                    </a:cubicBezTo>
                    <a:cubicBezTo>
                      <a:pt x="3565021" y="296880"/>
                      <a:pt x="3871245" y="514798"/>
                      <a:pt x="4153256" y="543284"/>
                    </a:cubicBezTo>
                    <a:cubicBezTo>
                      <a:pt x="4435267" y="571770"/>
                      <a:pt x="4691641" y="489160"/>
                      <a:pt x="4948015" y="406551"/>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cxnSp>
            <p:nvCxnSpPr>
              <p:cNvPr id="6" name="Прямая со стрелкой 5"/>
              <p:cNvCxnSpPr>
                <a:stCxn id="5" idx="7"/>
              </p:cNvCxnSpPr>
              <p:nvPr/>
            </p:nvCxnSpPr>
            <p:spPr>
              <a:xfrm flipV="1">
                <a:off x="6349525" y="5445224"/>
                <a:ext cx="605549" cy="8188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a:endCxn id="4" idx="0"/>
              </p:cNvCxnSpPr>
              <p:nvPr/>
            </p:nvCxnSpPr>
            <p:spPr>
              <a:xfrm flipH="1" flipV="1">
                <a:off x="1187865" y="5606041"/>
                <a:ext cx="213645" cy="70327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8373" name="Группа 101"/>
          <p:cNvGrpSpPr/>
          <p:nvPr/>
        </p:nvGrpSpPr>
        <p:grpSpPr>
          <a:xfrm>
            <a:off x="755650" y="2957513"/>
            <a:ext cx="6961188" cy="1695450"/>
            <a:chOff x="866406" y="3933056"/>
            <a:chExt cx="6850746" cy="1674023"/>
          </a:xfrm>
        </p:grpSpPr>
        <p:sp>
          <p:nvSpPr>
            <p:cNvPr id="58374" name="TextBox 69"/>
            <p:cNvSpPr txBox="1"/>
            <p:nvPr/>
          </p:nvSpPr>
          <p:spPr>
            <a:xfrm>
              <a:off x="6189553" y="3933056"/>
              <a:ext cx="524503" cy="369332"/>
            </a:xfrm>
            <a:prstGeom prst="rect">
              <a:avLst/>
            </a:prstGeom>
            <a:noFill/>
            <a:ln w="9525">
              <a:noFill/>
            </a:ln>
          </p:spPr>
          <p:txBody>
            <a:bodyPr wrap="none">
              <a:spAutoFit/>
            </a:bodyPr>
            <a:lstStyle/>
            <a:p>
              <a:pPr>
                <a:buNone/>
              </a:pPr>
              <a:r>
                <a:rPr lang="en-US" altLang="zh-CN" dirty="0">
                  <a:latin typeface="Arial" panose="020B0604020202020204" pitchFamily="34" charset="0"/>
                </a:rPr>
                <a:t>d(t)</a:t>
              </a:r>
            </a:p>
          </p:txBody>
        </p:sp>
        <p:sp>
          <p:nvSpPr>
            <p:cNvPr id="58375" name="TextBox 70"/>
            <p:cNvSpPr txBox="1"/>
            <p:nvPr/>
          </p:nvSpPr>
          <p:spPr>
            <a:xfrm>
              <a:off x="866406" y="4004230"/>
              <a:ext cx="494046" cy="369332"/>
            </a:xfrm>
            <a:prstGeom prst="rect">
              <a:avLst/>
            </a:prstGeom>
            <a:noFill/>
            <a:ln w="9525">
              <a:noFill/>
            </a:ln>
          </p:spPr>
          <p:txBody>
            <a:bodyPr wrap="none">
              <a:spAutoFit/>
            </a:bodyPr>
            <a:lstStyle/>
            <a:p>
              <a:pPr>
                <a:buNone/>
              </a:pPr>
              <a:r>
                <a:rPr lang="en-US" altLang="zh-CN" dirty="0">
                  <a:latin typeface="Arial" panose="020B0604020202020204" pitchFamily="34" charset="0"/>
                </a:rPr>
                <a:t>t=0</a:t>
              </a:r>
            </a:p>
          </p:txBody>
        </p:sp>
        <p:sp>
          <p:nvSpPr>
            <p:cNvPr id="58376" name="TextBox 71"/>
            <p:cNvSpPr txBox="1"/>
            <p:nvPr/>
          </p:nvSpPr>
          <p:spPr>
            <a:xfrm>
              <a:off x="7223106" y="4044862"/>
              <a:ext cx="494046" cy="369332"/>
            </a:xfrm>
            <a:prstGeom prst="rect">
              <a:avLst/>
            </a:prstGeom>
            <a:noFill/>
            <a:ln w="9525">
              <a:noFill/>
            </a:ln>
          </p:spPr>
          <p:txBody>
            <a:bodyPr wrap="none">
              <a:spAutoFit/>
            </a:bodyPr>
            <a:lstStyle/>
            <a:p>
              <a:pPr>
                <a:buNone/>
              </a:pPr>
              <a:r>
                <a:rPr lang="en-US" altLang="zh-CN" dirty="0">
                  <a:latin typeface="Arial" panose="020B0604020202020204" pitchFamily="34" charset="0"/>
                </a:rPr>
                <a:t>t=1</a:t>
              </a:r>
            </a:p>
          </p:txBody>
        </p:sp>
        <p:sp>
          <p:nvSpPr>
            <p:cNvPr id="58377" name="TextBox 72"/>
            <p:cNvSpPr txBox="1"/>
            <p:nvPr/>
          </p:nvSpPr>
          <p:spPr>
            <a:xfrm>
              <a:off x="1260102" y="5195517"/>
              <a:ext cx="506870" cy="369332"/>
            </a:xfrm>
            <a:prstGeom prst="rect">
              <a:avLst/>
            </a:prstGeom>
            <a:noFill/>
            <a:ln w="9525">
              <a:noFill/>
            </a:ln>
          </p:spPr>
          <p:txBody>
            <a:bodyPr wrap="none">
              <a:spAutoFit/>
            </a:bodyPr>
            <a:lstStyle/>
            <a:p>
              <a:pPr>
                <a:buNone/>
              </a:pPr>
              <a:r>
                <a:rPr lang="en-US" altLang="zh-CN" dirty="0">
                  <a:latin typeface="Arial" panose="020B0604020202020204" pitchFamily="34" charset="0"/>
                </a:rPr>
                <a:t>s=0</a:t>
              </a:r>
            </a:p>
          </p:txBody>
        </p:sp>
        <p:sp>
          <p:nvSpPr>
            <p:cNvPr id="58378" name="TextBox 73"/>
            <p:cNvSpPr txBox="1"/>
            <p:nvPr/>
          </p:nvSpPr>
          <p:spPr>
            <a:xfrm>
              <a:off x="6535861" y="5195517"/>
              <a:ext cx="506870" cy="369332"/>
            </a:xfrm>
            <a:prstGeom prst="rect">
              <a:avLst/>
            </a:prstGeom>
            <a:noFill/>
            <a:ln w="9525">
              <a:noFill/>
            </a:ln>
          </p:spPr>
          <p:txBody>
            <a:bodyPr wrap="none">
              <a:spAutoFit/>
            </a:bodyPr>
            <a:lstStyle/>
            <a:p>
              <a:pPr>
                <a:buNone/>
              </a:pPr>
              <a:r>
                <a:rPr lang="en-US" altLang="zh-CN" dirty="0">
                  <a:latin typeface="Arial" panose="020B0604020202020204" pitchFamily="34" charset="0"/>
                </a:rPr>
                <a:t>s=1</a:t>
              </a:r>
            </a:p>
          </p:txBody>
        </p:sp>
        <p:sp>
          <p:nvSpPr>
            <p:cNvPr id="58379" name="TextBox 74"/>
            <p:cNvSpPr txBox="1"/>
            <p:nvPr/>
          </p:nvSpPr>
          <p:spPr>
            <a:xfrm>
              <a:off x="5134874" y="5237747"/>
              <a:ext cx="537327" cy="369332"/>
            </a:xfrm>
            <a:prstGeom prst="rect">
              <a:avLst/>
            </a:prstGeom>
            <a:noFill/>
            <a:ln w="9525">
              <a:noFill/>
            </a:ln>
          </p:spPr>
          <p:txBody>
            <a:bodyPr wrap="none">
              <a:spAutoFit/>
            </a:bodyPr>
            <a:lstStyle/>
            <a:p>
              <a:pPr>
                <a:buNone/>
              </a:pPr>
              <a:r>
                <a:rPr lang="en-US" altLang="zh-CN" dirty="0">
                  <a:latin typeface="Arial" panose="020B0604020202020204" pitchFamily="34" charset="0"/>
                </a:rPr>
                <a:t>p(s)</a:t>
              </a:r>
            </a:p>
          </p:txBody>
        </p:sp>
        <p:cxnSp>
          <p:nvCxnSpPr>
            <p:cNvPr id="76" name="Прямая со стрелкой 75"/>
            <p:cNvCxnSpPr>
              <a:stCxn id="96" idx="1"/>
            </p:cNvCxnSpPr>
            <p:nvPr/>
          </p:nvCxnSpPr>
          <p:spPr>
            <a:xfrm flipH="1" flipV="1">
              <a:off x="2038530" y="4044862"/>
              <a:ext cx="108862" cy="70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a:stCxn id="96" idx="2"/>
            </p:cNvCxnSpPr>
            <p:nvPr/>
          </p:nvCxnSpPr>
          <p:spPr>
            <a:xfrm flipV="1">
              <a:off x="2993426" y="3933056"/>
              <a:ext cx="53216" cy="754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Прямая со стрелкой 77"/>
            <p:cNvCxnSpPr/>
            <p:nvPr/>
          </p:nvCxnSpPr>
          <p:spPr>
            <a:xfrm flipV="1">
              <a:off x="2614594" y="3963598"/>
              <a:ext cx="0" cy="690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Прямая со стрелкой 78"/>
            <p:cNvCxnSpPr/>
            <p:nvPr/>
          </p:nvCxnSpPr>
          <p:spPr>
            <a:xfrm flipV="1">
              <a:off x="4486802" y="4044862"/>
              <a:ext cx="226034" cy="7880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p:cNvCxnSpPr/>
            <p:nvPr/>
          </p:nvCxnSpPr>
          <p:spPr>
            <a:xfrm flipV="1">
              <a:off x="4918850" y="4117722"/>
              <a:ext cx="298042" cy="8138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Прямая со стрелкой 80"/>
            <p:cNvCxnSpPr/>
            <p:nvPr/>
          </p:nvCxnSpPr>
          <p:spPr>
            <a:xfrm flipV="1">
              <a:off x="5403537" y="4244813"/>
              <a:ext cx="379409"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Прямая со стрелкой 81"/>
            <p:cNvCxnSpPr>
              <a:endCxn id="95" idx="6"/>
            </p:cNvCxnSpPr>
            <p:nvPr/>
          </p:nvCxnSpPr>
          <p:spPr>
            <a:xfrm flipV="1">
              <a:off x="5854954" y="4397084"/>
              <a:ext cx="437149" cy="840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58387" name="Группа 88"/>
            <p:cNvGrpSpPr/>
            <p:nvPr/>
          </p:nvGrpSpPr>
          <p:grpSpPr>
            <a:xfrm>
              <a:off x="1318450" y="3963598"/>
              <a:ext cx="5767209" cy="1242529"/>
              <a:chOff x="1249622" y="1556792"/>
              <a:chExt cx="5767209" cy="1242529"/>
            </a:xfrm>
          </p:grpSpPr>
          <p:grpSp>
            <p:nvGrpSpPr>
              <p:cNvPr id="58389" name="Группа 89"/>
              <p:cNvGrpSpPr/>
              <p:nvPr/>
            </p:nvGrpSpPr>
            <p:grpSpPr>
              <a:xfrm>
                <a:off x="1249622" y="1556792"/>
                <a:ext cx="5767209" cy="1242529"/>
                <a:chOff x="1187865" y="5164009"/>
                <a:chExt cx="5767209" cy="1242529"/>
              </a:xfrm>
            </p:grpSpPr>
            <p:sp>
              <p:nvSpPr>
                <p:cNvPr id="95" name="Полилиния 94"/>
                <p:cNvSpPr/>
                <p:nvPr/>
              </p:nvSpPr>
              <p:spPr>
                <a:xfrm>
                  <a:off x="1187865" y="5164009"/>
                  <a:ext cx="5767209" cy="450596"/>
                </a:xfrm>
                <a:custGeom>
                  <a:avLst/>
                  <a:gdLst>
                    <a:gd name="connsiteX0" fmla="*/ 0 w 5767209"/>
                    <a:gd name="connsiteY0" fmla="*/ 442032 h 450596"/>
                    <a:gd name="connsiteX1" fmla="*/ 974221 w 5767209"/>
                    <a:gd name="connsiteY1" fmla="*/ 31834 h 450596"/>
                    <a:gd name="connsiteX2" fmla="*/ 2298819 w 5767209"/>
                    <a:gd name="connsiteY2" fmla="*/ 74563 h 450596"/>
                    <a:gd name="connsiteX3" fmla="*/ 2691926 w 5767209"/>
                    <a:gd name="connsiteY3" fmla="*/ 450578 h 450596"/>
                    <a:gd name="connsiteX4" fmla="*/ 3221765 w 5767209"/>
                    <a:gd name="connsiteY4" fmla="*/ 91655 h 450596"/>
                    <a:gd name="connsiteX5" fmla="*/ 4349810 w 5767209"/>
                    <a:gd name="connsiteY5" fmla="*/ 211296 h 450596"/>
                    <a:gd name="connsiteX6" fmla="*/ 4973653 w 5767209"/>
                    <a:gd name="connsiteY6" fmla="*/ 433486 h 450596"/>
                    <a:gd name="connsiteX7" fmla="*/ 5700045 w 5767209"/>
                    <a:gd name="connsiteY7" fmla="*/ 288208 h 450596"/>
                    <a:gd name="connsiteX8" fmla="*/ 5691499 w 5767209"/>
                    <a:gd name="connsiteY8" fmla="*/ 288208 h 450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7209" h="450596">
                      <a:moveTo>
                        <a:pt x="0" y="442032"/>
                      </a:moveTo>
                      <a:cubicBezTo>
                        <a:pt x="295542" y="267555"/>
                        <a:pt x="591085" y="93079"/>
                        <a:pt x="974221" y="31834"/>
                      </a:cubicBezTo>
                      <a:cubicBezTo>
                        <a:pt x="1357357" y="-29411"/>
                        <a:pt x="2012535" y="4772"/>
                        <a:pt x="2298819" y="74563"/>
                      </a:cubicBezTo>
                      <a:cubicBezTo>
                        <a:pt x="2585103" y="144354"/>
                        <a:pt x="2538102" y="447729"/>
                        <a:pt x="2691926" y="450578"/>
                      </a:cubicBezTo>
                      <a:cubicBezTo>
                        <a:pt x="2845750" y="453427"/>
                        <a:pt x="2945451" y="131535"/>
                        <a:pt x="3221765" y="91655"/>
                      </a:cubicBezTo>
                      <a:cubicBezTo>
                        <a:pt x="3498079" y="51775"/>
                        <a:pt x="4057829" y="154324"/>
                        <a:pt x="4349810" y="211296"/>
                      </a:cubicBezTo>
                      <a:cubicBezTo>
                        <a:pt x="4641791" y="268268"/>
                        <a:pt x="4748614" y="420667"/>
                        <a:pt x="4973653" y="433486"/>
                      </a:cubicBezTo>
                      <a:cubicBezTo>
                        <a:pt x="5198692" y="446305"/>
                        <a:pt x="5580404" y="312421"/>
                        <a:pt x="5700045" y="288208"/>
                      </a:cubicBezTo>
                      <a:cubicBezTo>
                        <a:pt x="5819686" y="263995"/>
                        <a:pt x="5755592" y="276101"/>
                        <a:pt x="5691499" y="288208"/>
                      </a:cubicBezTo>
                    </a:path>
                  </a:pathLst>
                </a:custGeom>
                <a:noFill/>
                <a:ln>
                  <a:solidFill>
                    <a:srgbClr val="D83C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96" name="Полилиния 95"/>
                <p:cNvSpPr/>
                <p:nvPr/>
              </p:nvSpPr>
              <p:spPr>
                <a:xfrm>
                  <a:off x="1401510" y="5857516"/>
                  <a:ext cx="4948015" cy="549022"/>
                </a:xfrm>
                <a:custGeom>
                  <a:avLst/>
                  <a:gdLst>
                    <a:gd name="connsiteX0" fmla="*/ 0 w 4948015"/>
                    <a:gd name="connsiteY0" fmla="*/ 432189 h 549022"/>
                    <a:gd name="connsiteX1" fmla="*/ 615297 w 4948015"/>
                    <a:gd name="connsiteY1" fmla="*/ 90357 h 549022"/>
                    <a:gd name="connsiteX2" fmla="*/ 1461331 w 4948015"/>
                    <a:gd name="connsiteY2" fmla="*/ 30536 h 549022"/>
                    <a:gd name="connsiteX3" fmla="*/ 1974079 w 4948015"/>
                    <a:gd name="connsiteY3" fmla="*/ 509101 h 549022"/>
                    <a:gd name="connsiteX4" fmla="*/ 2298819 w 4948015"/>
                    <a:gd name="connsiteY4" fmla="*/ 175815 h 549022"/>
                    <a:gd name="connsiteX5" fmla="*/ 3255948 w 4948015"/>
                    <a:gd name="connsiteY5" fmla="*/ 235635 h 549022"/>
                    <a:gd name="connsiteX6" fmla="*/ 4153256 w 4948015"/>
                    <a:gd name="connsiteY6" fmla="*/ 543284 h 549022"/>
                    <a:gd name="connsiteX7" fmla="*/ 4948015 w 4948015"/>
                    <a:gd name="connsiteY7" fmla="*/ 406551 h 54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8015" h="549022">
                      <a:moveTo>
                        <a:pt x="0" y="432189"/>
                      </a:moveTo>
                      <a:cubicBezTo>
                        <a:pt x="185871" y="294744"/>
                        <a:pt x="371742" y="157299"/>
                        <a:pt x="615297" y="90357"/>
                      </a:cubicBezTo>
                      <a:cubicBezTo>
                        <a:pt x="858852" y="23415"/>
                        <a:pt x="1234867" y="-39255"/>
                        <a:pt x="1461331" y="30536"/>
                      </a:cubicBezTo>
                      <a:cubicBezTo>
                        <a:pt x="1687795" y="100327"/>
                        <a:pt x="1834498" y="484888"/>
                        <a:pt x="1974079" y="509101"/>
                      </a:cubicBezTo>
                      <a:cubicBezTo>
                        <a:pt x="2113660" y="533314"/>
                        <a:pt x="2085174" y="221393"/>
                        <a:pt x="2298819" y="175815"/>
                      </a:cubicBezTo>
                      <a:cubicBezTo>
                        <a:pt x="2512464" y="130237"/>
                        <a:pt x="2946875" y="174390"/>
                        <a:pt x="3255948" y="235635"/>
                      </a:cubicBezTo>
                      <a:cubicBezTo>
                        <a:pt x="3565021" y="296880"/>
                        <a:pt x="3871245" y="514798"/>
                        <a:pt x="4153256" y="543284"/>
                      </a:cubicBezTo>
                      <a:cubicBezTo>
                        <a:pt x="4435267" y="571770"/>
                        <a:pt x="4691641" y="489160"/>
                        <a:pt x="4948015" y="406551"/>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cxnSp>
              <p:nvCxnSpPr>
                <p:cNvPr id="97" name="Прямая со стрелкой 96"/>
                <p:cNvCxnSpPr>
                  <a:stCxn id="96" idx="7"/>
                </p:cNvCxnSpPr>
                <p:nvPr/>
              </p:nvCxnSpPr>
              <p:spPr>
                <a:xfrm flipV="1">
                  <a:off x="6349525" y="5445224"/>
                  <a:ext cx="605549" cy="8188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8" name="Прямая со стрелкой 97"/>
                <p:cNvCxnSpPr>
                  <a:endCxn id="95" idx="0"/>
                </p:cNvCxnSpPr>
                <p:nvPr/>
              </p:nvCxnSpPr>
              <p:spPr>
                <a:xfrm flipH="1" flipV="1">
                  <a:off x="1187865" y="5606041"/>
                  <a:ext cx="213645" cy="70327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8390" name="Группа 90"/>
              <p:cNvGrpSpPr/>
              <p:nvPr/>
            </p:nvGrpSpPr>
            <p:grpSpPr>
              <a:xfrm>
                <a:off x="3131840" y="1638056"/>
                <a:ext cx="1152128" cy="1018794"/>
                <a:chOff x="3131840" y="1638056"/>
                <a:chExt cx="1152128" cy="1018794"/>
              </a:xfrm>
            </p:grpSpPr>
            <p:cxnSp>
              <p:nvCxnSpPr>
                <p:cNvPr id="92" name="Прямая со стрелкой 91"/>
                <p:cNvCxnSpPr>
                  <a:stCxn id="96" idx="4"/>
                </p:cNvCxnSpPr>
                <p:nvPr/>
              </p:nvCxnSpPr>
              <p:spPr>
                <a:xfrm flipV="1">
                  <a:off x="3762086" y="1710916"/>
                  <a:ext cx="521882" cy="715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Прямая со стрелкой 92"/>
                <p:cNvCxnSpPr/>
                <p:nvPr/>
              </p:nvCxnSpPr>
              <p:spPr>
                <a:xfrm flipV="1">
                  <a:off x="3311860" y="1782090"/>
                  <a:ext cx="384252" cy="874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p:nvPr/>
              </p:nvCxnSpPr>
              <p:spPr>
                <a:xfrm flipV="1">
                  <a:off x="3131840" y="1638056"/>
                  <a:ext cx="305506" cy="772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cxnSp>
          <p:nvCxnSpPr>
            <p:cNvPr id="99" name="Прямая со стрелкой 98"/>
            <p:cNvCxnSpPr>
              <a:stCxn id="96" idx="3"/>
              <a:endCxn id="95" idx="3"/>
            </p:cNvCxnSpPr>
            <p:nvPr/>
          </p:nvCxnSpPr>
          <p:spPr>
            <a:xfrm flipV="1">
              <a:off x="3506174" y="4414176"/>
              <a:ext cx="504202" cy="75203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3"/>
          <p:cNvSpPr>
            <a:spLocks noGrp="1"/>
          </p:cNvSpPr>
          <p:nvPr>
            <p:ph type="title"/>
          </p:nvPr>
        </p:nvSpPr>
        <p:spPr>
          <a:xfrm>
            <a:off x="471488" y="692150"/>
            <a:ext cx="8229600" cy="720725"/>
          </a:xfrm>
        </p:spPr>
        <p:txBody>
          <a:bodyPr vert="horz" wrap="square" lIns="91440" tIns="45720" rIns="91440" bIns="45720" anchor="ctr" anchorCtr="0"/>
          <a:lstStyle/>
          <a:p>
            <a:pPr>
              <a:buNone/>
            </a:pPr>
            <a:r>
              <a:rPr lang="zh-CN" altLang="en-US" kern="1200" dirty="0">
                <a:latin typeface="+mj-lt"/>
                <a:ea typeface="+mj-ea"/>
                <a:cs typeface="+mj-cs"/>
              </a:rPr>
              <a:t>变形设置任务</a:t>
            </a:r>
          </a:p>
        </p:txBody>
      </p:sp>
      <p:pic>
        <p:nvPicPr>
          <p:cNvPr id="59395" name="Picture 2"/>
          <p:cNvPicPr>
            <a:picLocks noChangeAspect="1"/>
          </p:cNvPicPr>
          <p:nvPr/>
        </p:nvPicPr>
        <p:blipFill>
          <a:blip r:embed="rId2"/>
          <a:stretch>
            <a:fillRect/>
          </a:stretch>
        </p:blipFill>
        <p:spPr>
          <a:xfrm>
            <a:off x="661988" y="1466850"/>
            <a:ext cx="7848600" cy="5370513"/>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p:cNvPicPr>
          <p:nvPr/>
        </p:nvPicPr>
        <p:blipFill>
          <a:blip r:embed="rId2"/>
          <a:stretch>
            <a:fillRect/>
          </a:stretch>
        </p:blipFill>
        <p:spPr>
          <a:xfrm>
            <a:off x="-1052512" y="0"/>
            <a:ext cx="11682412" cy="6850063"/>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457200" y="274638"/>
            <a:ext cx="8229600" cy="981075"/>
          </a:xfrm>
        </p:spPr>
        <p:txBody>
          <a:bodyPr vert="horz" wrap="square" lIns="91440" tIns="45720" rIns="91440" bIns="45720" anchor="ctr" anchorCtr="0"/>
          <a:lstStyle/>
          <a:p>
            <a:pPr>
              <a:buNone/>
            </a:pPr>
            <a:r>
              <a:rPr lang="en-US" altLang="zh-CN" sz="3200" kern="1200" dirty="0">
                <a:latin typeface="+mj-lt"/>
                <a:ea typeface="+mj-ea"/>
                <a:cs typeface="+mj-cs"/>
              </a:rPr>
              <a:t>具有位移向量起点约束的三角</a:t>
            </a:r>
            <a:r>
              <a:rPr lang="zh-CN" altLang="en-US" sz="3200" kern="1200" dirty="0">
                <a:latin typeface="+mj-lt"/>
                <a:ea typeface="+mj-ea"/>
                <a:cs typeface="+mj-cs"/>
              </a:rPr>
              <a:t>剖分</a:t>
            </a:r>
          </a:p>
        </p:txBody>
      </p:sp>
      <p:pic>
        <p:nvPicPr>
          <p:cNvPr id="61443" name="Picture 3"/>
          <p:cNvPicPr>
            <a:picLocks noChangeAspect="1"/>
          </p:cNvPicPr>
          <p:nvPr/>
        </p:nvPicPr>
        <p:blipFill>
          <a:blip r:embed="rId2"/>
          <a:stretch>
            <a:fillRect/>
          </a:stretch>
        </p:blipFill>
        <p:spPr>
          <a:xfrm>
            <a:off x="1187450" y="1255713"/>
            <a:ext cx="6769100" cy="5595937"/>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765175"/>
            <a:ext cx="8229600" cy="1066800"/>
          </a:xfrm>
        </p:spPr>
        <p:txBody>
          <a:bodyPr vert="horz" wrap="square" lIns="91440" tIns="45720" rIns="91440" bIns="45720" numCol="1" anchor="ctr"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ru-RU" sz="4000" b="0" i="0" u="none" strike="noStrike" kern="1200" cap="none" spc="0" normalizeH="0" baseline="0" noProof="0" smtClean="0">
                <a:ln>
                  <a:noFill/>
                </a:ln>
                <a:solidFill>
                  <a:schemeClr val="tx2"/>
                </a:solidFill>
                <a:effectLst/>
                <a:uLnTx/>
                <a:uFillTx/>
                <a:latin typeface="+mj-lt"/>
                <a:ea typeface="+mj-ea"/>
                <a:cs typeface="+mj-cs"/>
              </a:rPr>
              <a:t>使用三角剖分进行变形</a:t>
            </a:r>
          </a:p>
        </p:txBody>
      </p:sp>
      <p:sp>
        <p:nvSpPr>
          <p:cNvPr id="3" name="Объект 2"/>
          <p:cNvSpPr>
            <a:spLocks noGrp="1"/>
          </p:cNvSpPr>
          <p:nvPr>
            <p:ph idx="1"/>
          </p:nvPr>
        </p:nvSpPr>
        <p:spPr>
          <a:xfrm>
            <a:off x="395605" y="2060575"/>
            <a:ext cx="8445500" cy="4324350"/>
          </a:xfrm>
        </p:spPr>
        <p:txBody>
          <a:bodyPr vert="horz" wrap="square" lIns="91440" tIns="45720" rIns="91440" bIns="45720" numCol="1" anchor="t" anchorCtr="0" compatLnSpc="1">
            <a:normAutofit lnSpcReduction="10000"/>
          </a:bodyPr>
          <a:lstStyle/>
          <a:p>
            <a:pPr marL="365125" marR="0" lvl="0" indent="-255905" algn="l" defTabSz="914400" rtl="0" eaLnBrk="0" fontAlgn="base" latinLnBrk="0" hangingPunct="0">
              <a:lnSpc>
                <a:spcPct val="100000"/>
              </a:lnSpc>
              <a:spcBef>
                <a:spcPts val="300"/>
              </a:spcBef>
              <a:spcAft>
                <a:spcPct val="0"/>
              </a:spcAft>
              <a:buClr>
                <a:srgbClr val="A04DA3"/>
              </a:buClr>
              <a:buSzTx/>
              <a:buFont typeface="Georgia" panose="02040502050405020303" pitchFamily="18" charset="0"/>
              <a:buChar char="•"/>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移位矢量被附加地存储在每个点。</a:t>
            </a:r>
          </a:p>
          <a:p>
            <a:pPr marL="365125" marR="0" lvl="0" indent="-255905" algn="l" defTabSz="914400" rtl="0" eaLnBrk="0" fontAlgn="base" latinLnBrk="0" hangingPunct="0">
              <a:lnSpc>
                <a:spcPct val="100000"/>
              </a:lnSpc>
              <a:spcBef>
                <a:spcPts val="300"/>
              </a:spcBef>
              <a:spcAft>
                <a:spcPct val="0"/>
              </a:spcAft>
              <a:buClr>
                <a:srgbClr val="A04DA3"/>
              </a:buClr>
              <a:buSzTx/>
              <a:buFont typeface="Georgia" panose="02040502050405020303" pitchFamily="18" charset="0"/>
              <a:buChar char="•"/>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三角剖分库可以将此类附加属性线性插值到平面的任意点。</a:t>
            </a:r>
          </a:p>
          <a:p>
            <a:pPr marL="365125" marR="0" lvl="0" indent="-255905" algn="l" defTabSz="914400" rtl="0" eaLnBrk="0" fontAlgn="base" latinLnBrk="0" hangingPunct="0">
              <a:lnSpc>
                <a:spcPct val="100000"/>
              </a:lnSpc>
              <a:spcBef>
                <a:spcPts val="300"/>
              </a:spcBef>
              <a:spcAft>
                <a:spcPct val="0"/>
              </a:spcAft>
              <a:buClr>
                <a:srgbClr val="A04DA3"/>
              </a:buClr>
              <a:buSzTx/>
              <a:buFont typeface="Georgia" panose="02040502050405020303" pitchFamily="18" charset="0"/>
              <a:buChar char="•"/>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这种插值方法此插值允许您计算任何点的偏移量。</a:t>
            </a:r>
          </a:p>
          <a:p>
            <a:pPr marL="365125" marR="0" lvl="0" indent="-255905" algn="l" defTabSz="914400" rtl="0" eaLnBrk="0" fontAlgn="base" latinLnBrk="0" hangingPunct="0">
              <a:lnSpc>
                <a:spcPct val="100000"/>
              </a:lnSpc>
              <a:spcBef>
                <a:spcPts val="300"/>
              </a:spcBef>
              <a:spcAft>
                <a:spcPct val="0"/>
              </a:spcAft>
              <a:buClr>
                <a:srgbClr val="A04DA3"/>
              </a:buClr>
              <a:buSzTx/>
              <a:buFont typeface="Georgia" panose="02040502050405020303" pitchFamily="18" charset="0"/>
              <a:buChar char="•"/>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为了实现</a:t>
            </a:r>
            <a:r>
              <a:rPr kumimoji="0" lang="zh-CN" altLang="ru-RU" sz="2800" b="0" i="0" u="none" strike="noStrike" kern="1200" cap="none" spc="0" normalizeH="0" baseline="0" noProof="0" dirty="0" smtClean="0">
                <a:ln>
                  <a:noFill/>
                </a:ln>
                <a:solidFill>
                  <a:schemeClr val="tx1"/>
                </a:solidFill>
                <a:effectLst/>
                <a:uLnTx/>
                <a:uFillTx/>
                <a:latin typeface="+mn-lt"/>
                <a:ea typeface="+mn-ea"/>
                <a:cs typeface="+mn-cs"/>
              </a:rPr>
              <a:t>变形</a:t>
            </a:r>
            <a:r>
              <a:rPr kumimoji="0" lang="ru-RU" sz="2800" b="0" i="0" u="none" strike="noStrike" kern="1200" cap="none" spc="0" normalizeH="0" baseline="0" noProof="0" dirty="0" smtClean="0">
                <a:ln>
                  <a:noFill/>
                </a:ln>
                <a:solidFill>
                  <a:schemeClr val="tx1"/>
                </a:solidFill>
                <a:effectLst/>
                <a:uLnTx/>
                <a:uFillTx/>
                <a:latin typeface="+mn-lt"/>
                <a:ea typeface="+mn-ea"/>
                <a:cs typeface="+mn-cs"/>
              </a:rPr>
              <a:t>，我们计算并应用矢量数据中每个顶点的移位。</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850" y="765175"/>
            <a:ext cx="8229600" cy="1069975"/>
          </a:xfrm>
        </p:spPr>
        <p:txBody>
          <a:bodyPr vert="horz" wrap="square" lIns="91440" tIns="45720" rIns="91440" bIns="45720" numCol="1" anchor="ctr"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ru-RU" sz="4000" b="0" i="0" u="none" strike="noStrike" kern="1200" cap="none" spc="0" normalizeH="0" baseline="0" noProof="0" dirty="0">
                <a:ln>
                  <a:noFill/>
                </a:ln>
                <a:solidFill>
                  <a:schemeClr val="tx2"/>
                </a:solidFill>
                <a:effectLst/>
                <a:uLnTx/>
                <a:uFillTx/>
                <a:latin typeface="+mj-lt"/>
                <a:ea typeface="+mj-ea"/>
                <a:cs typeface="+mj-cs"/>
              </a:rPr>
              <a:t>创建混合三角剖分</a:t>
            </a:r>
          </a:p>
        </p:txBody>
      </p:sp>
      <p:pic>
        <p:nvPicPr>
          <p:cNvPr id="63491" name="Picture 2"/>
          <p:cNvPicPr>
            <a:picLocks noChangeAspect="1"/>
          </p:cNvPicPr>
          <p:nvPr/>
        </p:nvPicPr>
        <p:blipFill>
          <a:blip r:embed="rId2"/>
          <a:stretch>
            <a:fillRect/>
          </a:stretch>
        </p:blipFill>
        <p:spPr>
          <a:xfrm>
            <a:off x="65088" y="1916113"/>
            <a:ext cx="8956675" cy="4176712"/>
          </a:xfrm>
          <a:prstGeom prst="rect">
            <a:avLst/>
          </a:prstGeom>
          <a:noFill/>
          <a:ln w="9525">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p:nvPr>
        </p:nvSpPr>
        <p:spPr>
          <a:xfrm>
            <a:off x="457200" y="274638"/>
            <a:ext cx="8229600" cy="850900"/>
          </a:xfrm>
        </p:spPr>
        <p:txBody>
          <a:bodyPr vert="horz" wrap="square" lIns="91440" tIns="45720" rIns="91440" bIns="45720" anchor="ctr" anchorCtr="0"/>
          <a:lstStyle/>
          <a:p>
            <a:pPr>
              <a:buNone/>
            </a:pPr>
            <a:r>
              <a:rPr lang="zh-CN" altLang="en-US" sz="2800" dirty="0"/>
              <a:t>组合地形先验模型</a:t>
            </a:r>
          </a:p>
        </p:txBody>
      </p:sp>
      <p:pic>
        <p:nvPicPr>
          <p:cNvPr id="64515" name="Объект 6"/>
          <p:cNvPicPr>
            <a:picLocks noGrp="1" noChangeAspect="1"/>
          </p:cNvPicPr>
          <p:nvPr>
            <p:ph idx="1"/>
          </p:nvPr>
        </p:nvPicPr>
        <p:blipFill>
          <a:blip r:embed="rId2"/>
          <a:stretch>
            <a:fillRect/>
          </a:stretch>
        </p:blipFill>
        <p:spPr>
          <a:xfrm>
            <a:off x="1331913" y="1125538"/>
            <a:ext cx="6491287" cy="560228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idx="1"/>
          </p:nvPr>
        </p:nvSpPr>
        <p:spPr>
          <a:xfrm>
            <a:off x="0" y="1125538"/>
            <a:ext cx="8677275" cy="5184775"/>
          </a:xfrm>
        </p:spPr>
        <p:txBody>
          <a:bodyPr vert="horz" wrap="square" lIns="91440" tIns="45720" rIns="91440" bIns="45720" anchor="t" anchorCtr="0"/>
          <a:lstStyle/>
          <a:p>
            <a:pPr marL="0" indent="0" algn="just">
              <a:spcBef>
                <a:spcPct val="0"/>
              </a:spcBef>
              <a:buFontTx/>
              <a:buNone/>
            </a:pPr>
            <a:r>
              <a:rPr lang="ru-RU" altLang="ru-RU" sz="1800" dirty="0">
                <a:latin typeface="Times New Roman" panose="02020603050405020304" pitchFamily="18" charset="0"/>
              </a:rPr>
              <a:t>-快速获取、在线传输、处理和分析贝加尔湖和贝加尔湖自然保护区自然和人为特征的信息，记录参数（贝加尔湖自然保护区的水环境、森林生态系统、大气、地面和地壳、地磁场、生态和流行病特征），以及查明</a:t>
            </a:r>
            <a:r>
              <a:rPr lang="ru-RU" altLang="ru-RU" sz="1800" b="1" dirty="0">
                <a:latin typeface="Times New Roman" panose="02020603050405020304" pitchFamily="18" charset="0"/>
              </a:rPr>
              <a:t>局部或全球成因</a:t>
            </a:r>
            <a:r>
              <a:rPr lang="ru-RU" altLang="ru-RU" sz="1800" dirty="0">
                <a:latin typeface="Times New Roman" panose="02020603050405020304" pitchFamily="18" charset="0"/>
              </a:rPr>
              <a:t>。</a:t>
            </a:r>
          </a:p>
          <a:p>
            <a:pPr marL="0" indent="0" algn="just">
              <a:spcBef>
                <a:spcPct val="0"/>
              </a:spcBef>
              <a:buFontTx/>
              <a:buNone/>
            </a:pPr>
            <a:r>
              <a:rPr lang="ru-RU" altLang="ru-RU" sz="2200" dirty="0">
                <a:latin typeface="Times New Roman" panose="02020603050405020304" pitchFamily="18" charset="0"/>
              </a:rPr>
              <a:t>- 向新的</a:t>
            </a:r>
            <a:r>
              <a:rPr lang="ru-RU" altLang="ru-RU" sz="2200" b="1" dirty="0">
                <a:latin typeface="Times New Roman" panose="02020603050405020304" pitchFamily="18" charset="0"/>
              </a:rPr>
              <a:t>生态系统监测技术</a:t>
            </a:r>
            <a:r>
              <a:rPr lang="ru-RU" altLang="ru-RU" sz="2200" dirty="0">
                <a:latin typeface="Times New Roman" panose="02020603050405020304" pitchFamily="18" charset="0"/>
              </a:rPr>
              <a:t>过渡：</a:t>
            </a:r>
          </a:p>
          <a:p>
            <a:pPr marL="342900" indent="-342900" algn="just">
              <a:spcBef>
                <a:spcPct val="0"/>
              </a:spcBef>
            </a:pPr>
            <a:r>
              <a:rPr lang="ru-RU" altLang="ru-RU" sz="2200" dirty="0">
                <a:latin typeface="Times New Roman" panose="02020603050405020304" pitchFamily="18" charset="0"/>
              </a:rPr>
              <a:t>在监测的所有阶段实施数字化；</a:t>
            </a:r>
          </a:p>
          <a:p>
            <a:pPr marL="342900" indent="-342900" algn="just">
              <a:spcBef>
                <a:spcPct val="0"/>
              </a:spcBef>
            </a:pPr>
            <a:r>
              <a:rPr lang="ru-RU" altLang="ru-RU" sz="2200" dirty="0">
                <a:latin typeface="Times New Roman" panose="02020603050405020304" pitchFamily="18" charset="0"/>
              </a:rPr>
              <a:t>统一研究中心内全球监测方案和方法的跨学科整合；</a:t>
            </a:r>
          </a:p>
          <a:p>
            <a:pPr marL="342900" indent="-342900" algn="just">
              <a:spcBef>
                <a:spcPct val="0"/>
              </a:spcBef>
            </a:pPr>
            <a:r>
              <a:rPr lang="ru-RU" altLang="ru-RU" sz="2200" dirty="0">
                <a:latin typeface="Times New Roman" panose="02020603050405020304" pitchFamily="18" charset="0"/>
              </a:rPr>
              <a:t>数据传输系统的完善；</a:t>
            </a:r>
          </a:p>
          <a:p>
            <a:pPr marL="342900" indent="-342900" algn="just">
              <a:spcBef>
                <a:spcPct val="0"/>
              </a:spcBef>
            </a:pPr>
            <a:r>
              <a:rPr lang="ru-RU" altLang="ru-RU" sz="2200" dirty="0">
                <a:latin typeface="Times New Roman" panose="02020603050405020304" pitchFamily="18" charset="0"/>
              </a:rPr>
              <a:t>可及时获取广泛信息，以便对与人为自然负担相关的主要风险进行有效的和有合理的预测，并确保人类安全。</a:t>
            </a:r>
          </a:p>
        </p:txBody>
      </p:sp>
      <p:sp>
        <p:nvSpPr>
          <p:cNvPr id="10243" name="Заголовок 1"/>
          <p:cNvSpPr>
            <a:spLocks noGrp="1"/>
          </p:cNvSpPr>
          <p:nvPr>
            <p:ph type="title"/>
          </p:nvPr>
        </p:nvSpPr>
        <p:spPr>
          <a:xfrm>
            <a:off x="611188" y="476250"/>
            <a:ext cx="7715250" cy="576263"/>
          </a:xfrm>
        </p:spPr>
        <p:txBody>
          <a:bodyPr vert="horz" wrap="square" lIns="91440" tIns="45720" rIns="91440" bIns="45720" anchor="ctr" anchorCtr="0"/>
          <a:lstStyle/>
          <a:p>
            <a:pPr algn="ctr">
              <a:lnSpc>
                <a:spcPct val="80000"/>
              </a:lnSpc>
            </a:pPr>
            <a:r>
              <a:rPr lang="zh-CN" altLang="ru-RU" sz="3100" b="1" dirty="0">
                <a:latin typeface="Times New Roman" panose="02020603050405020304" pitchFamily="18" charset="0"/>
              </a:rPr>
              <a:t>数字监测的目的</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Заголовок 1"/>
          <p:cNvSpPr>
            <a:spLocks noGrp="1"/>
          </p:cNvSpPr>
          <p:nvPr>
            <p:ph type="title"/>
          </p:nvPr>
        </p:nvSpPr>
        <p:spPr>
          <a:xfrm>
            <a:off x="468313" y="765175"/>
            <a:ext cx="8229600" cy="1066800"/>
          </a:xfrm>
        </p:spPr>
        <p:txBody>
          <a:bodyPr vert="horz" wrap="square" lIns="91440" tIns="45720" rIns="91440" bIns="45720" anchor="ctr" anchorCtr="0"/>
          <a:lstStyle/>
          <a:p>
            <a:pPr>
              <a:buNone/>
            </a:pPr>
            <a:r>
              <a:rPr lang="en-US" altLang="zh-CN" sz="2800" dirty="0"/>
              <a:t>从地形等</a:t>
            </a:r>
            <a:r>
              <a:rPr lang="zh-CN" altLang="en-US" sz="2800" dirty="0"/>
              <a:t>值</a:t>
            </a:r>
            <a:r>
              <a:rPr lang="en-US" altLang="zh-CN" sz="2800" dirty="0"/>
              <a:t>线得到的三角剖分探测校正算法</a:t>
            </a:r>
          </a:p>
        </p:txBody>
      </p:sp>
      <p:sp>
        <p:nvSpPr>
          <p:cNvPr id="65539" name="Объект 2"/>
          <p:cNvSpPr>
            <a:spLocks noGrp="1"/>
          </p:cNvSpPr>
          <p:nvPr>
            <p:ph idx="1"/>
          </p:nvPr>
        </p:nvSpPr>
        <p:spPr>
          <a:xfrm>
            <a:off x="468313" y="1700213"/>
            <a:ext cx="8229600" cy="4525962"/>
          </a:xfrm>
        </p:spPr>
        <p:txBody>
          <a:bodyPr vert="horz" wrap="square" lIns="91440" tIns="45720" rIns="91440" bIns="45720" anchor="t" anchorCtr="0"/>
          <a:lstStyle/>
          <a:p>
            <a:r>
              <a:rPr lang="en-US" altLang="zh-CN" dirty="0"/>
              <a:t>假象-由同一层等值线点形成的水平等级</a:t>
            </a:r>
          </a:p>
          <a:p>
            <a:r>
              <a:rPr lang="en-US" altLang="zh-CN" dirty="0"/>
              <a:t>设置算法，通过添加额外的点和边来修正这些假象</a:t>
            </a:r>
          </a:p>
          <a:p>
            <a:r>
              <a:rPr lang="en-US" altLang="zh-CN" dirty="0"/>
              <a:t>组合先验三角剖分包含40999106点</a:t>
            </a:r>
          </a:p>
          <a:p>
            <a:r>
              <a:rPr lang="en-US" altLang="zh-CN" dirty="0"/>
              <a:t>修正后得到6610182点。</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Заголовок 1"/>
          <p:cNvSpPr>
            <a:spLocks noGrp="1"/>
          </p:cNvSpPr>
          <p:nvPr>
            <p:ph type="title"/>
          </p:nvPr>
        </p:nvSpPr>
        <p:spPr>
          <a:xfrm>
            <a:off x="457200" y="274638"/>
            <a:ext cx="8229600" cy="850900"/>
          </a:xfrm>
        </p:spPr>
        <p:txBody>
          <a:bodyPr vert="horz" wrap="square" lIns="91440" tIns="45720" rIns="91440" bIns="45720" anchor="ctr" anchorCtr="0"/>
          <a:lstStyle/>
          <a:p>
            <a:pPr>
              <a:buNone/>
            </a:pPr>
            <a:r>
              <a:rPr lang="zh-CN" altLang="en-US" sz="2800" dirty="0"/>
              <a:t>组</a:t>
            </a:r>
            <a:r>
              <a:rPr lang="en-US" altLang="zh-CN" sz="2800" dirty="0"/>
              <a:t>合地形先验模型</a:t>
            </a:r>
          </a:p>
        </p:txBody>
      </p:sp>
      <p:pic>
        <p:nvPicPr>
          <p:cNvPr id="66563" name="Объект 6"/>
          <p:cNvPicPr>
            <a:picLocks noGrp="1" noChangeAspect="1"/>
          </p:cNvPicPr>
          <p:nvPr>
            <p:ph idx="1"/>
          </p:nvPr>
        </p:nvPicPr>
        <p:blipFill>
          <a:blip r:embed="rId2"/>
          <a:stretch>
            <a:fillRect/>
          </a:stretch>
        </p:blipFill>
        <p:spPr>
          <a:xfrm>
            <a:off x="1331913" y="1125538"/>
            <a:ext cx="6491287" cy="5602287"/>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Заголовок 1"/>
          <p:cNvSpPr>
            <a:spLocks noGrp="1"/>
          </p:cNvSpPr>
          <p:nvPr>
            <p:ph type="title"/>
          </p:nvPr>
        </p:nvSpPr>
        <p:spPr>
          <a:xfrm>
            <a:off x="250825" y="274638"/>
            <a:ext cx="8642350" cy="850900"/>
          </a:xfrm>
        </p:spPr>
        <p:txBody>
          <a:bodyPr vert="horz" wrap="square" lIns="91440" tIns="45720" rIns="91440" bIns="45720" anchor="ctr" anchorCtr="0"/>
          <a:lstStyle/>
          <a:p>
            <a:pPr>
              <a:buNone/>
            </a:pPr>
            <a:r>
              <a:rPr lang="en-US" altLang="zh-CN" sz="2400" dirty="0"/>
              <a:t>修正</a:t>
            </a:r>
            <a:r>
              <a:rPr lang="zh-CN" altLang="en-US" sz="2400" dirty="0"/>
              <a:t>的组</a:t>
            </a:r>
            <a:r>
              <a:rPr lang="en-US" altLang="zh-CN" sz="2400" dirty="0"/>
              <a:t>合地形模型</a:t>
            </a:r>
          </a:p>
        </p:txBody>
      </p:sp>
      <p:pic>
        <p:nvPicPr>
          <p:cNvPr id="67587" name="Объект 5"/>
          <p:cNvPicPr>
            <a:picLocks noGrp="1"/>
          </p:cNvPicPr>
          <p:nvPr>
            <p:ph idx="1"/>
          </p:nvPr>
        </p:nvPicPr>
        <p:blipFill>
          <a:blip r:embed="rId2"/>
          <a:stretch>
            <a:fillRect/>
          </a:stretch>
        </p:blipFill>
        <p:spPr>
          <a:xfrm>
            <a:off x="1331913" y="1123950"/>
            <a:ext cx="6510337" cy="561975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wrap="square" lIns="91440" tIns="45720" rIns="91440" bIns="45720" numCol="1" anchor="ctr"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ru-RU" sz="4000" b="0" i="0" u="none" strike="noStrike" kern="1200" cap="none" spc="0" normalizeH="0" baseline="0" noProof="0" dirty="0" smtClean="0">
                <a:ln>
                  <a:noFill/>
                </a:ln>
                <a:solidFill>
                  <a:schemeClr val="tx2"/>
                </a:solidFill>
                <a:effectLst/>
                <a:uLnTx/>
                <a:uFillTx/>
                <a:latin typeface="+mj-lt"/>
                <a:ea typeface="+mj-ea"/>
                <a:cs typeface="+mj-cs"/>
              </a:rPr>
              <a:t>使用回声测深仪测量</a:t>
            </a:r>
          </a:p>
        </p:txBody>
      </p:sp>
      <p:sp>
        <p:nvSpPr>
          <p:cNvPr id="68611" name="Объект 2"/>
          <p:cNvSpPr>
            <a:spLocks noGrp="1"/>
          </p:cNvSpPr>
          <p:nvPr>
            <p:ph idx="1"/>
          </p:nvPr>
        </p:nvSpPr>
        <p:spPr/>
        <p:txBody>
          <a:bodyPr vert="horz" wrap="square" lIns="91440" tIns="45720" rIns="91440" bIns="45720" anchor="t" anchorCtr="0"/>
          <a:lstStyle/>
          <a:p>
            <a:r>
              <a:rPr lang="en-US" altLang="zh-CN" dirty="0"/>
              <a:t>在重建区域切割一个矩形片段</a:t>
            </a:r>
          </a:p>
          <a:p>
            <a:r>
              <a:rPr lang="en-US" altLang="zh-CN" dirty="0"/>
              <a:t>根据回声测深仪测量创建辅助三角剖分</a:t>
            </a:r>
          </a:p>
          <a:p>
            <a:r>
              <a:rPr lang="en-US" altLang="zh-CN" dirty="0"/>
              <a:t>替换片段</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p:cNvSpPr>
            <a:spLocks noGrp="1"/>
          </p:cNvSpPr>
          <p:nvPr>
            <p:ph type="title"/>
          </p:nvPr>
        </p:nvSpPr>
        <p:spPr>
          <a:xfrm>
            <a:off x="395288" y="549275"/>
            <a:ext cx="8229600" cy="719138"/>
          </a:xfrm>
        </p:spPr>
        <p:txBody>
          <a:bodyPr vert="horz" wrap="square" lIns="91440" tIns="45720" rIns="91440" bIns="45720" anchor="ctr" anchorCtr="0"/>
          <a:lstStyle/>
          <a:p>
            <a:pPr>
              <a:buNone/>
            </a:pPr>
            <a:r>
              <a:rPr lang="en-US" altLang="zh-CN" sz="3200" dirty="0"/>
              <a:t>用回声测深仪数据替换的片段</a:t>
            </a:r>
          </a:p>
        </p:txBody>
      </p:sp>
      <p:pic>
        <p:nvPicPr>
          <p:cNvPr id="69635" name="Объект 3"/>
          <p:cNvPicPr>
            <a:picLocks noGrp="1"/>
          </p:cNvPicPr>
          <p:nvPr>
            <p:ph idx="1"/>
          </p:nvPr>
        </p:nvPicPr>
        <p:blipFill>
          <a:blip r:embed="rId2"/>
          <a:stretch>
            <a:fillRect/>
          </a:stretch>
        </p:blipFill>
        <p:spPr>
          <a:xfrm>
            <a:off x="827088" y="1412875"/>
            <a:ext cx="7632700" cy="5329238"/>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Заголовок 1"/>
          <p:cNvSpPr>
            <a:spLocks noGrp="1"/>
          </p:cNvSpPr>
          <p:nvPr>
            <p:ph type="title"/>
          </p:nvPr>
        </p:nvSpPr>
        <p:spPr>
          <a:xfrm>
            <a:off x="457200" y="274638"/>
            <a:ext cx="8229600" cy="417512"/>
          </a:xfrm>
        </p:spPr>
        <p:txBody>
          <a:bodyPr vert="horz" wrap="square" lIns="91440" tIns="45720" rIns="91440" bIns="45720" anchor="ctr" anchorCtr="0"/>
          <a:lstStyle/>
          <a:p>
            <a:pPr>
              <a:buNone/>
            </a:pPr>
            <a:r>
              <a:rPr lang="en-US" altLang="zh-CN" sz="3200" dirty="0"/>
              <a:t>3D</a:t>
            </a:r>
            <a:r>
              <a:rPr lang="zh-CN" altLang="en-US" sz="3200" dirty="0"/>
              <a:t>组合模型</a:t>
            </a:r>
          </a:p>
        </p:txBody>
      </p:sp>
      <p:pic>
        <p:nvPicPr>
          <p:cNvPr id="70659" name="Объект 4"/>
          <p:cNvPicPr>
            <a:picLocks noGrp="1" noChangeAspect="1"/>
          </p:cNvPicPr>
          <p:nvPr>
            <p:ph idx="1"/>
          </p:nvPr>
        </p:nvPicPr>
        <p:blipFill>
          <a:blip r:embed="rId2"/>
          <a:stretch>
            <a:fillRect/>
          </a:stretch>
        </p:blipFill>
        <p:spPr>
          <a:xfrm>
            <a:off x="1116013" y="765175"/>
            <a:ext cx="6865937" cy="5959475"/>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a:xfrm>
            <a:off x="1331913" y="476250"/>
            <a:ext cx="6778625" cy="765175"/>
          </a:xfrm>
        </p:spPr>
        <p:txBody>
          <a:bodyPr vert="horz" wrap="square" lIns="91440" tIns="45720" rIns="91440" bIns="45720" anchor="ctr" anchorCtr="0"/>
          <a:lstStyle/>
          <a:p>
            <a:pPr algn="ctr" eaLnBrk="1" hangingPunct="1"/>
            <a:r>
              <a:rPr lang="zh-CN" altLang="ru-RU" sz="3600" b="1" dirty="0"/>
              <a:t>总结</a:t>
            </a:r>
          </a:p>
        </p:txBody>
      </p:sp>
      <p:sp>
        <p:nvSpPr>
          <p:cNvPr id="71683" name="Rectangle 3"/>
          <p:cNvSpPr>
            <a:spLocks noGrp="1"/>
          </p:cNvSpPr>
          <p:nvPr>
            <p:ph type="body"/>
          </p:nvPr>
        </p:nvSpPr>
        <p:spPr>
          <a:xfrm>
            <a:off x="395288" y="1196975"/>
            <a:ext cx="8424862" cy="5175250"/>
          </a:xfrm>
        </p:spPr>
        <p:txBody>
          <a:bodyPr vert="horz" wrap="square" lIns="91440" tIns="45720" rIns="91440" bIns="45720" anchor="t" anchorCtr="0"/>
          <a:lstStyle/>
          <a:p>
            <a:pPr marL="0" indent="0" algn="just" eaLnBrk="1" hangingPunct="1">
              <a:spcBef>
                <a:spcPct val="0"/>
              </a:spcBef>
              <a:buFont typeface="Arial" panose="020B0604020202020204" pitchFamily="34" charset="0"/>
              <a:buNone/>
            </a:pPr>
            <a:r>
              <a:rPr lang="en-US" altLang="ru-RU" sz="2000" dirty="0"/>
              <a:t>       </a:t>
            </a:r>
            <a:r>
              <a:rPr lang="ru-RU" altLang="ru-RU" sz="2000" dirty="0"/>
              <a:t>提出了为贝加尔湖和贝加尔湖自然保护区生态系统数字监测中心创建信息和通信平台的原始方法，使用伊尔库茨克科教综合体的综合信息和计算网络集体使用中心，伊尔库茨克超级计算机中心的基础设施、以及针对地理的服务信息和分析媒介。</a:t>
            </a:r>
          </a:p>
          <a:p>
            <a:pPr marL="0" indent="0" algn="just" eaLnBrk="1" hangingPunct="1">
              <a:spcBef>
                <a:spcPct val="0"/>
              </a:spcBef>
              <a:buFont typeface="Arial" panose="020B0604020202020204" pitchFamily="34" charset="0"/>
              <a:buNone/>
            </a:pPr>
            <a:r>
              <a:rPr lang="en-US" sz="2000" dirty="0"/>
              <a:t>      </a:t>
            </a:r>
            <a:r>
              <a:rPr altLang="ru-RU" sz="2000" dirty="0"/>
              <a:t>引进新的系统和设备（无人机、遥感、格洛纳斯卫星导航系统等），收集使用智能高精度机器人AIS的贝加尔湖和自然保护区监测数据，以及创建有效的分子遗传方法，证明端到端技术（Bil Data、人工智能等）、采集，保存监测数据系统和处理服务的应用。</a:t>
            </a:r>
          </a:p>
          <a:p>
            <a:pPr marL="0" indent="0" algn="just" eaLnBrk="1" hangingPunct="1">
              <a:spcBef>
                <a:spcPct val="0"/>
              </a:spcBef>
              <a:buFont typeface="Arial" panose="020B0604020202020204" pitchFamily="34" charset="0"/>
              <a:buNone/>
            </a:pPr>
            <a:r>
              <a:rPr lang="en-US" sz="2000" dirty="0"/>
              <a:t>       </a:t>
            </a:r>
            <a:r>
              <a:rPr altLang="ru-RU" sz="2000" dirty="0"/>
              <a:t>这使得从本地转向分布式和“云计算”成为可能，其中用于监测贝加尔湖和</a:t>
            </a:r>
            <a:r>
              <a:rPr lang="zh-CN" sz="2000" dirty="0"/>
              <a:t>自然保护区</a:t>
            </a:r>
            <a:r>
              <a:rPr altLang="ru-RU" sz="2000" dirty="0"/>
              <a:t>生态系统的信息和分析资源作为 Web 服务提供给用户。</a:t>
            </a:r>
          </a:p>
        </p:txBody>
      </p:sp>
      <p:sp>
        <p:nvSpPr>
          <p:cNvPr id="71684" name="Номер слайда 1"/>
          <p:cNvSpPr txBox="1">
            <a:spLocks noGrp="1"/>
          </p:cNvSpPr>
          <p:nvPr/>
        </p:nvSpPr>
        <p:spPr>
          <a:xfrm>
            <a:off x="6553200" y="6245225"/>
            <a:ext cx="2133600" cy="476250"/>
          </a:xfrm>
          <a:prstGeom prst="rect">
            <a:avLst/>
          </a:prstGeom>
          <a:noFill/>
          <a:ln w="9525">
            <a:noFill/>
          </a:ln>
        </p:spPr>
        <p:txBody>
          <a:bodyPr/>
          <a:lstStyle>
            <a:lvl1pPr marL="365125" indent="-255905"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380"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655"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830"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380" indent="-182880"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stStyle>
          <a:p>
            <a:pPr marL="0" lvl="0" indent="0" algn="r" eaLnBrk="1" hangingPunct="1">
              <a:spcBef>
                <a:spcPct val="0"/>
              </a:spcBef>
              <a:buClrTx/>
              <a:buFont typeface="Arial" panose="020B0604020202020204" pitchFamily="34" charset="0"/>
              <a:buNone/>
            </a:pPr>
            <a:fld id="{9A0DB2DC-4C9A-4742-B13C-FB6460FD3503}" type="slidenum">
              <a:rPr lang="ru-RU" altLang="ru-RU" sz="1400" dirty="0">
                <a:latin typeface="Arial" panose="020B0604020202020204" pitchFamily="34" charset="0"/>
                <a:cs typeface="Arial" panose="020B0604020202020204" pitchFamily="34" charset="0"/>
              </a:rPr>
              <a:t>66</a:t>
            </a:fld>
            <a:endParaRPr lang="ru-RU" altLang="ru-RU" sz="1400"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Заголовок 5"/>
          <p:cNvSpPr>
            <a:spLocks noGrp="1"/>
          </p:cNvSpPr>
          <p:nvPr>
            <p:ph type="ctrTitle"/>
          </p:nvPr>
        </p:nvSpPr>
        <p:spPr>
          <a:xfrm>
            <a:off x="685800" y="2130425"/>
            <a:ext cx="7772400" cy="1470025"/>
          </a:xfrm>
        </p:spPr>
        <p:txBody>
          <a:bodyPr vert="horz" wrap="square" lIns="91440" tIns="45720" rIns="91440" bIns="45720" anchor="ctr" anchorCtr="0"/>
          <a:lstStyle>
            <a:lvl1pPr lvl="0">
              <a:buClrTx/>
              <a:buSzTx/>
              <a:buFontTx/>
              <a:defRPr/>
            </a:lvl1pPr>
          </a:lstStyle>
          <a:p>
            <a:pPr lvl="0" algn="ctr"/>
            <a:r>
              <a:rPr lang="zh-CN" altLang="ru-RU" dirty="0"/>
              <a:t>谢谢观看！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539750" y="620713"/>
            <a:ext cx="8229600" cy="576262"/>
          </a:xfrm>
        </p:spPr>
        <p:txBody>
          <a:bodyPr vert="horz" wrap="square" lIns="91440" tIns="45720" rIns="91440" bIns="45720" anchor="ctr" anchorCtr="0"/>
          <a:lstStyle/>
          <a:p>
            <a:pPr algn="ctr"/>
            <a:r>
              <a:rPr lang="zh-CN" altLang="ru-RU" sz="3200" b="1" dirty="0">
                <a:solidFill>
                  <a:schemeClr val="tx1"/>
                </a:solidFill>
              </a:rPr>
              <a:t>任务</a:t>
            </a:r>
          </a:p>
        </p:txBody>
      </p:sp>
      <p:sp>
        <p:nvSpPr>
          <p:cNvPr id="11267" name="Rectangle 3"/>
          <p:cNvSpPr>
            <a:spLocks noGrp="1"/>
          </p:cNvSpPr>
          <p:nvPr>
            <p:ph idx="1"/>
          </p:nvPr>
        </p:nvSpPr>
        <p:spPr>
          <a:xfrm>
            <a:off x="0" y="1341438"/>
            <a:ext cx="8964613" cy="4537075"/>
          </a:xfrm>
        </p:spPr>
        <p:txBody>
          <a:bodyPr vert="horz" wrap="square" lIns="91440" tIns="45720" rIns="91440" bIns="45720" anchor="t" anchorCtr="0"/>
          <a:lstStyle/>
          <a:p>
            <a:pPr algn="just">
              <a:lnSpc>
                <a:spcPct val="90000"/>
              </a:lnSpc>
            </a:pPr>
            <a:r>
              <a:rPr lang="ru-RU" altLang="ru-RU" sz="2000" dirty="0">
                <a:latin typeface="Times New Roman" panose="02020603050405020304" pitchFamily="18" charset="0"/>
              </a:rPr>
              <a:t>转向</a:t>
            </a:r>
            <a:r>
              <a:rPr lang="ru-RU" altLang="ru-RU" sz="2000" b="1" dirty="0">
                <a:latin typeface="Times New Roman" panose="02020603050405020304" pitchFamily="18" charset="0"/>
              </a:rPr>
              <a:t>全球监测</a:t>
            </a:r>
            <a:r>
              <a:rPr lang="ru-RU" altLang="ru-RU" sz="2000" dirty="0">
                <a:latin typeface="Times New Roman" panose="02020603050405020304" pitchFamily="18" charset="0"/>
              </a:rPr>
              <a:t>，其特点是综合性、连续性（24/7/365模式）和观测周延性，来自传感器和测量仪器的关于湖泊状态的大量多格式时空数据。</a:t>
            </a:r>
          </a:p>
          <a:p>
            <a:pPr algn="just">
              <a:lnSpc>
                <a:spcPct val="90000"/>
              </a:lnSpc>
            </a:pPr>
            <a:r>
              <a:rPr lang="ru-RU" altLang="ru-RU" sz="2000" dirty="0">
                <a:latin typeface="Times New Roman" panose="02020603050405020304" pitchFamily="18" charset="0"/>
              </a:rPr>
              <a:t>创建</a:t>
            </a:r>
            <a:r>
              <a:rPr lang="ru-RU" altLang="ru-RU" sz="2000" b="1" dirty="0">
                <a:latin typeface="Times New Roman" panose="02020603050405020304" pitchFamily="18" charset="0"/>
              </a:rPr>
              <a:t>信息和通信</a:t>
            </a:r>
            <a:r>
              <a:rPr lang="ru-RU" altLang="ru-RU" sz="2000" dirty="0">
                <a:latin typeface="Times New Roman" panose="02020603050405020304" pitchFamily="18" charset="0"/>
              </a:rPr>
              <a:t>监测平台，实施</a:t>
            </a:r>
            <a:r>
              <a:rPr lang="ru-RU" altLang="ru-RU" sz="2000" b="1" dirty="0">
                <a:latin typeface="Times New Roman" panose="02020603050405020304" pitchFamily="18" charset="0"/>
              </a:rPr>
              <a:t>“端到端”数字技术：大数据、人工智能、信息建模、智能（认知）数据分析和风险预测</a:t>
            </a:r>
            <a:r>
              <a:rPr lang="ru-RU" altLang="ru-RU" sz="2000" dirty="0">
                <a:latin typeface="Times New Roman" panose="02020603050405020304" pitchFamily="18" charset="0"/>
              </a:rPr>
              <a:t>等。</a:t>
            </a:r>
          </a:p>
          <a:p>
            <a:pPr algn="just">
              <a:lnSpc>
                <a:spcPct val="90000"/>
              </a:lnSpc>
            </a:pPr>
            <a:r>
              <a:rPr lang="ru-RU" altLang="ru-RU" sz="2000" dirty="0">
                <a:latin typeface="Times New Roman" panose="02020603050405020304" pitchFamily="18" charset="0"/>
              </a:rPr>
              <a:t>引进使用智能机器人和AIS的新监测系统和收集设备（</a:t>
            </a:r>
            <a:r>
              <a:rPr lang="ru-RU" altLang="ru-RU" sz="2000" b="1" dirty="0">
                <a:latin typeface="Times New Roman" panose="02020603050405020304" pitchFamily="18" charset="0"/>
              </a:rPr>
              <a:t>无人机、地球遥感和格洛纳斯卫星导航系统等</a:t>
            </a:r>
            <a:r>
              <a:rPr lang="ru-RU" altLang="ru-RU" sz="2000" dirty="0">
                <a:latin typeface="Times New Roman" panose="02020603050405020304" pitchFamily="18" charset="0"/>
              </a:rPr>
              <a:t>）。</a:t>
            </a:r>
          </a:p>
          <a:p>
            <a:pPr algn="just">
              <a:lnSpc>
                <a:spcPct val="90000"/>
              </a:lnSpc>
            </a:pPr>
            <a:r>
              <a:rPr lang="ru-RU" altLang="ru-RU" sz="2000" dirty="0">
                <a:latin typeface="Times New Roman" panose="02020603050405020304" pitchFamily="18" charset="0"/>
              </a:rPr>
              <a:t>创建和实施有效的</a:t>
            </a:r>
            <a:r>
              <a:rPr lang="ru-RU" altLang="ru-RU" sz="2000" b="1" dirty="0">
                <a:latin typeface="Times New Roman" panose="02020603050405020304" pitchFamily="18" charset="0"/>
              </a:rPr>
              <a:t>数学和分子遗传</a:t>
            </a:r>
            <a:r>
              <a:rPr lang="ru-RU" altLang="ru-RU" sz="2000" dirty="0">
                <a:latin typeface="Times New Roman" panose="02020603050405020304" pitchFamily="18" charset="0"/>
              </a:rPr>
              <a:t>方法.</a:t>
            </a:r>
          </a:p>
          <a:p>
            <a:pPr>
              <a:lnSpc>
                <a:spcPct val="90000"/>
              </a:lnSpc>
            </a:pPr>
            <a:endParaRPr lang="ru-RU" altLang="ru-RU" sz="2000" dirty="0">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0" y="476250"/>
            <a:ext cx="9144000" cy="1584325"/>
          </a:xfrm>
        </p:spPr>
        <p:txBody>
          <a:bodyPr vert="horz" wrap="square" lIns="91440" tIns="45720" rIns="91440" bIns="45720" anchor="ctr" anchorCtr="0"/>
          <a:lstStyle/>
          <a:p>
            <a:pPr algn="ctr">
              <a:lnSpc>
                <a:spcPct val="90000"/>
              </a:lnSpc>
            </a:pPr>
            <a:r>
              <a:rPr lang="ru-RU" altLang="ru-RU" sz="3600" b="1" dirty="0">
                <a:solidFill>
                  <a:schemeClr val="tx1"/>
                </a:solidFill>
              </a:rPr>
              <a:t>电气设备安装中心的信息通信平台结构</a:t>
            </a:r>
          </a:p>
        </p:txBody>
      </p:sp>
      <p:sp>
        <p:nvSpPr>
          <p:cNvPr id="12291" name="Содержимое 2"/>
          <p:cNvSpPr>
            <a:spLocks noGrp="1"/>
          </p:cNvSpPr>
          <p:nvPr>
            <p:ph idx="1"/>
          </p:nvPr>
        </p:nvSpPr>
        <p:spPr>
          <a:xfrm>
            <a:off x="179705" y="1802765"/>
            <a:ext cx="8435975" cy="4771390"/>
          </a:xfrm>
        </p:spPr>
        <p:txBody>
          <a:bodyPr vert="horz" wrap="square" lIns="91440" tIns="45720" rIns="91440" bIns="45720" anchor="t" anchorCtr="0"/>
          <a:lstStyle/>
          <a:p>
            <a:pPr>
              <a:buNone/>
            </a:pPr>
            <a:r>
              <a:rPr lang="ru-RU" altLang="ru-RU" sz="1900" b="1" dirty="0"/>
              <a:t>- </a:t>
            </a:r>
            <a:r>
              <a:rPr lang="ru-RU" altLang="ru-RU" sz="1900" dirty="0"/>
              <a:t>俄罗斯科学院西伯利亚分院系统力学和控制理论研究所</a:t>
            </a:r>
            <a:r>
              <a:rPr lang="en-US" altLang="ru-RU" sz="1900" dirty="0"/>
              <a:t> “</a:t>
            </a:r>
            <a:r>
              <a:rPr lang="ru-RU" altLang="ru-RU" sz="1900" dirty="0"/>
              <a:t>伊尔库茨克科学和教育综合体的综合信息和计算网络”和“伊尔库茨克超级</a:t>
            </a:r>
            <a:r>
              <a:rPr lang="zh-CN" altLang="ru-RU" sz="1900" dirty="0"/>
              <a:t>计</a:t>
            </a:r>
            <a:r>
              <a:rPr lang="ru-RU" altLang="ru-RU" sz="1900" dirty="0"/>
              <a:t>算机中心”的集体使用中心的基础设施</a:t>
            </a:r>
          </a:p>
          <a:p>
            <a:pPr>
              <a:buNone/>
            </a:pPr>
            <a:r>
              <a:rPr lang="ru-RU" altLang="ru-RU" sz="1900" dirty="0"/>
              <a:t>-地理门户的“信息分析系统”，用于收集、传输、搜索、存储、并行和分布</a:t>
            </a:r>
            <a:r>
              <a:rPr lang="zh-CN" altLang="ru-RU" sz="1900" dirty="0"/>
              <a:t>式</a:t>
            </a:r>
            <a:r>
              <a:rPr lang="ru-RU" altLang="ru-RU" sz="1900" dirty="0"/>
              <a:t>处理大量数据，能够在线访问数据、目录、服务和专题信息分析系统，并利用超级计算机和云计算评估、建模，预测贝加尔湖和贝加尔湖保护区的生态和气候变化。</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2162175" y="404495"/>
            <a:ext cx="4820285" cy="1498600"/>
          </a:xfrm>
        </p:spPr>
        <p:txBody>
          <a:bodyPr vert="horz" wrap="square" lIns="91440" tIns="45720" rIns="91440" bIns="45720" anchor="ctr" anchorCtr="0"/>
          <a:lstStyle/>
          <a:p>
            <a:pPr algn="ctr">
              <a:lnSpc>
                <a:spcPct val="80000"/>
              </a:lnSpc>
            </a:pPr>
            <a:r>
              <a:rPr lang="ru-RU" altLang="ru-RU" sz="3200" b="1" dirty="0"/>
              <a:t>伊尔库茨克科学教育综合体的综合信息计算网络 </a:t>
            </a:r>
          </a:p>
        </p:txBody>
      </p:sp>
      <p:pic>
        <p:nvPicPr>
          <p:cNvPr id="2" name="图片 1" descr="Y~7E{HW6N~A4EII0MZ6)X6T"/>
          <p:cNvPicPr>
            <a:picLocks noChangeAspect="1"/>
          </p:cNvPicPr>
          <p:nvPr/>
        </p:nvPicPr>
        <p:blipFill>
          <a:blip r:embed="rId2"/>
          <a:stretch>
            <a:fillRect/>
          </a:stretch>
        </p:blipFill>
        <p:spPr>
          <a:xfrm>
            <a:off x="683895" y="1557020"/>
            <a:ext cx="7908925" cy="519747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924,&quot;width&quot;:13728}"/>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848,&quot;width&quot;:88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0</TotalTime>
  <Words>2070</Words>
  <Application>Microsoft Office PowerPoint</Application>
  <PresentationFormat>Экран (4:3)</PresentationFormat>
  <Paragraphs>317</Paragraphs>
  <Slides>67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67</vt:i4>
      </vt:variant>
    </vt:vector>
  </HeadingPairs>
  <TitlesOfParts>
    <vt:vector size="68" baseType="lpstr">
      <vt:lpstr>Городская</vt:lpstr>
      <vt:lpstr>生态系统数字监测中的地理信息技术 </vt:lpstr>
      <vt:lpstr> 前言 </vt:lpstr>
      <vt:lpstr>Презентация PowerPoint</vt:lpstr>
      <vt:lpstr>贝加尔湖和贝加尔自然保护区的生态系统状况</vt:lpstr>
      <vt:lpstr>贝加尔湖生态系统数字监测的发展方向</vt:lpstr>
      <vt:lpstr>数字监测的目的</vt:lpstr>
      <vt:lpstr>任务</vt:lpstr>
      <vt:lpstr>电气设备安装中心的信息通信平台结构</vt:lpstr>
      <vt:lpstr>伊尔库茨克科学教育综合体的综合信息计算网络 </vt:lpstr>
      <vt:lpstr>俄罗斯科学院西伯利亚分院伊尔库茨克超级计算机中心</vt:lpstr>
      <vt:lpstr>Презентация PowerPoint</vt:lpstr>
      <vt:lpstr>Презентация PowerPoint</vt:lpstr>
      <vt:lpstr>电气设备安装中心信息分析系统的基础 </vt:lpstr>
      <vt:lpstr>服务型模式</vt:lpstr>
      <vt:lpstr>Web服务的OGC标准</vt:lpstr>
      <vt:lpstr>   WPS标准</vt:lpstr>
      <vt:lpstr>电气设备安装中心信息分析系统的监测数据加工功能</vt:lpstr>
      <vt:lpstr> 电气设备安装中心信息分析系统的服务型地理门户</vt:lpstr>
      <vt:lpstr>包含空间属性的关系数据的输入和编辑服务</vt:lpstr>
      <vt:lpstr>创建表格界面</vt:lpstr>
      <vt:lpstr>表格输入和编辑界面</vt:lpstr>
      <vt:lpstr>在地图上显示数据</vt:lpstr>
      <vt:lpstr>空间数据的显示样式管控</vt:lpstr>
      <vt:lpstr>表格数据筛选</vt:lpstr>
      <vt:lpstr>表格数据的集合和汇总</vt:lpstr>
      <vt:lpstr>用于WPS服务的启动、状态统计和执行的子系统</vt:lpstr>
      <vt:lpstr>  WPS服务目录</vt:lpstr>
      <vt:lpstr>WPS服务管理和执行的子系统 </vt:lpstr>
      <vt:lpstr>           WPS 服务执行</vt:lpstr>
      <vt:lpstr>Презентация PowerPoint</vt:lpstr>
      <vt:lpstr>Презентация PowerPoint</vt:lpstr>
      <vt:lpstr>贝加尔湖和自然保护区电气设备安装中心的WPS服务：</vt:lpstr>
      <vt:lpstr>使用三角剖分处理算法构建水面与水下地形的一致模型</vt:lpstr>
      <vt:lpstr>地形模型使用</vt:lpstr>
      <vt:lpstr>地形信息来源</vt:lpstr>
      <vt:lpstr>地上地形</vt:lpstr>
      <vt:lpstr> SRTM地理模型</vt:lpstr>
      <vt:lpstr>地形图 1:50000</vt:lpstr>
      <vt:lpstr>1:50000地图与卫星图像的比较</vt:lpstr>
      <vt:lpstr>使用的地形图并不总是实际的</vt:lpstr>
      <vt:lpstr>SRTM等高线与谷歌地球图像对比</vt:lpstr>
      <vt:lpstr>2002年在同一个地方</vt:lpstr>
      <vt:lpstr>所研究区域的数字地形模型，根据1:50000比例尺地形图（垂直比例尺被放大）获得</vt:lpstr>
      <vt:lpstr>三角剖分下的地面地形模型</vt:lpstr>
      <vt:lpstr>三角剖分软件 TIN Smith</vt:lpstr>
      <vt:lpstr>水下地形</vt:lpstr>
      <vt:lpstr>领航图</vt:lpstr>
      <vt:lpstr>矢量化结果</vt:lpstr>
      <vt:lpstr>水下地形3D模型</vt:lpstr>
      <vt:lpstr>地图差异</vt:lpstr>
      <vt:lpstr>地图差异</vt:lpstr>
      <vt:lpstr>变形设置</vt:lpstr>
      <vt:lpstr>等高线点之间的一致</vt:lpstr>
      <vt:lpstr>变形设置任务</vt:lpstr>
      <vt:lpstr>Презентация PowerPoint</vt:lpstr>
      <vt:lpstr>具有位移向量起点约束的三角剖分</vt:lpstr>
      <vt:lpstr>使用三角剖分进行变形</vt:lpstr>
      <vt:lpstr>创建混合三角剖分</vt:lpstr>
      <vt:lpstr>组合地形先验模型</vt:lpstr>
      <vt:lpstr>从地形等值线得到的三角剖分探测校正算法</vt:lpstr>
      <vt:lpstr>组合地形先验模型</vt:lpstr>
      <vt:lpstr>修正的组合地形模型</vt:lpstr>
      <vt:lpstr>使用回声测深仪测量</vt:lpstr>
      <vt:lpstr>用回声测深仪数据替换的片段</vt:lpstr>
      <vt:lpstr>3D组合模型</vt:lpstr>
      <vt:lpstr>总结</vt:lpstr>
      <vt:lpstr>谢谢观看！</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Электронное правительство</dc:title>
  <dc:creator>As</dc:creator>
  <cp:lastModifiedBy>Windows User</cp:lastModifiedBy>
  <cp:revision>319</cp:revision>
  <dcterms:created xsi:type="dcterms:W3CDTF">2010-04-27T01:08:00Z</dcterms:created>
  <dcterms:modified xsi:type="dcterms:W3CDTF">2021-07-05T07:07:56Z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D213AF415B594D29831A51EC7CBC4103</vt:lpwstr>
  </property>
  <property fmtid="{D5CDD505-2E9C-101B-9397-08002B2CF9AE}" pid="3" name="KSOProductBuildVer">
    <vt:lpwstr>2052-11.1.0.10578</vt:lpwstr>
  </property>
</Properties>
</file>